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4"/>
  </p:notesMasterIdLst>
  <p:handoutMasterIdLst>
    <p:handoutMasterId r:id="rId15"/>
  </p:handoutMasterIdLst>
  <p:sldIdLst>
    <p:sldId id="256" r:id="rId2"/>
    <p:sldId id="342" r:id="rId3"/>
    <p:sldId id="353" r:id="rId4"/>
    <p:sldId id="352" r:id="rId5"/>
    <p:sldId id="348" r:id="rId6"/>
    <p:sldId id="354" r:id="rId7"/>
    <p:sldId id="355" r:id="rId8"/>
    <p:sldId id="357" r:id="rId9"/>
    <p:sldId id="359" r:id="rId10"/>
    <p:sldId id="356" r:id="rId11"/>
    <p:sldId id="360" r:id="rId12"/>
    <p:sldId id="3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9A8"/>
    <a:srgbClr val="FABFA4"/>
    <a:srgbClr val="3A88CA"/>
    <a:srgbClr val="3737DD"/>
    <a:srgbClr val="3D7AC3"/>
    <a:srgbClr val="FDB18D"/>
    <a:srgbClr val="9E77B8"/>
    <a:srgbClr val="297FB8"/>
    <a:srgbClr val="E6688F"/>
    <a:srgbClr val="48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28.12.2020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28.12.2020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36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85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28.12.2020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10" Type="http://schemas.openxmlformats.org/officeDocument/2006/relationships/image" Target="../media/image35.tmp"/><Relationship Id="rId4" Type="http://schemas.openxmlformats.org/officeDocument/2006/relationships/image" Target="../media/image29.tmp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mp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data.go.k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0"/>
            <a:ext cx="968943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-4073"/>
            <a:ext cx="12191999" cy="6862073"/>
          </a:xfrm>
          <a:prstGeom prst="rect">
            <a:avLst/>
          </a:prstGeom>
          <a:solidFill>
            <a:schemeClr val="bg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03712" y="2466485"/>
            <a:ext cx="6624084" cy="157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spc="100" dirty="0" err="1">
                <a:solidFill>
                  <a:schemeClr val="bg1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Joo</a:t>
            </a:r>
            <a:r>
              <a:rPr lang="en-US" sz="2000" b="1" spc="100" dirty="0">
                <a:solidFill>
                  <a:schemeClr val="bg1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&amp; Lim</a:t>
            </a:r>
          </a:p>
          <a:p>
            <a:pPr algn="ctr"/>
            <a:r>
              <a:rPr lang="en-US" sz="4000" b="1" spc="100" dirty="0">
                <a:solidFill>
                  <a:schemeClr val="bg1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Mushroom Image Analysis</a:t>
            </a:r>
            <a:endParaRPr lang="ru-RU" sz="4000" b="1" spc="100" dirty="0">
              <a:solidFill>
                <a:schemeClr val="bg1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2981528" y="4651395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BIT_Project</a:t>
            </a:r>
            <a:endParaRPr lang="en-US" sz="1100" spc="300" dirty="0">
              <a:solidFill>
                <a:schemeClr val="bg1"/>
              </a:solidFill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					   </a:t>
            </a: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Joo</a:t>
            </a: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hae</a:t>
            </a: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kang</a:t>
            </a:r>
            <a:endParaRPr lang="en-US" sz="1100" spc="300" dirty="0">
              <a:solidFill>
                <a:schemeClr val="bg1"/>
              </a:solidFill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		                                         Lim </a:t>
            </a: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hyung</a:t>
            </a: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 Min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pc="300" dirty="0">
              <a:solidFill>
                <a:schemeClr val="bg1"/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2296432" y="1219885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개발 과정 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7" name="Прямая соединительная линия 26"/>
          <p:cNvCxnSpPr>
            <a:cxnSpLocks/>
          </p:cNvCxnSpPr>
          <p:nvPr/>
        </p:nvCxnSpPr>
        <p:spPr>
          <a:xfrm>
            <a:off x="3705802" y="288829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/>
        </p:nvCxnSpPr>
        <p:spPr>
          <a:xfrm>
            <a:off x="6329680" y="288829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1886434" y="4342163"/>
            <a:ext cx="1510879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공공데이터 </a:t>
            </a: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API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2" name="Текст 11"/>
          <p:cNvSpPr txBox="1">
            <a:spLocks/>
          </p:cNvSpPr>
          <p:nvPr/>
        </p:nvSpPr>
        <p:spPr>
          <a:xfrm>
            <a:off x="1886433" y="4825894"/>
            <a:ext cx="1510879" cy="6503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API</a:t>
            </a: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를 통한 데이터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수집 및 정재 과정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159256" y="4372643"/>
            <a:ext cx="1657425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</a:t>
            </a: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200" b="1" kern="0" dirty="0" err="1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크롤링</a:t>
            </a: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Текст 11"/>
          <p:cNvSpPr txBox="1">
            <a:spLocks/>
          </p:cNvSpPr>
          <p:nvPr/>
        </p:nvSpPr>
        <p:spPr>
          <a:xfrm>
            <a:off x="4218797" y="4835948"/>
            <a:ext cx="1510879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Selenium</a:t>
            </a: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을 통한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데이터 수집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6842676" y="4372643"/>
            <a:ext cx="1510879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모델링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8" name="Текст 11"/>
          <p:cNvSpPr txBox="1">
            <a:spLocks/>
          </p:cNvSpPr>
          <p:nvPr/>
        </p:nvSpPr>
        <p:spPr>
          <a:xfrm>
            <a:off x="6842675" y="4856374"/>
            <a:ext cx="1510879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</a:t>
            </a:r>
            <a:r>
              <a:rPr lang="ko-KR" altLang="en-US" sz="1100" kern="0" dirty="0" err="1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전처리</a:t>
            </a: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후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모델 생성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9975DBBD-8551-4A58-81C9-60CC0A1D6E00}"/>
              </a:ext>
            </a:extLst>
          </p:cNvPr>
          <p:cNvSpPr txBox="1">
            <a:spLocks/>
          </p:cNvSpPr>
          <p:nvPr/>
        </p:nvSpPr>
        <p:spPr>
          <a:xfrm>
            <a:off x="9199796" y="4372643"/>
            <a:ext cx="1510879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웹 서비스 구현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79B35BB-9401-4F9B-8CDF-94CB40F1B95D}"/>
              </a:ext>
            </a:extLst>
          </p:cNvPr>
          <p:cNvSpPr txBox="1">
            <a:spLocks/>
          </p:cNvSpPr>
          <p:nvPr/>
        </p:nvSpPr>
        <p:spPr>
          <a:xfrm>
            <a:off x="8697155" y="4789083"/>
            <a:ext cx="2545164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Django </a:t>
            </a: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를 통한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웹 서비스 구현 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cxnSp>
        <p:nvCxnSpPr>
          <p:cNvPr id="57" name="Прямая соединительная линия 27">
            <a:extLst>
              <a:ext uri="{FF2B5EF4-FFF2-40B4-BE49-F238E27FC236}">
                <a16:creationId xmlns:a16="http://schemas.microsoft.com/office/drawing/2014/main" id="{5371CBA4-231A-444A-A3F9-E97F79D69BF9}"/>
              </a:ext>
            </a:extLst>
          </p:cNvPr>
          <p:cNvCxnSpPr>
            <a:cxnSpLocks/>
          </p:cNvCxnSpPr>
          <p:nvPr/>
        </p:nvCxnSpPr>
        <p:spPr>
          <a:xfrm>
            <a:off x="8778240" y="288829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9E0DE-6AFB-40FB-8148-D89603B39856}"/>
              </a:ext>
            </a:extLst>
          </p:cNvPr>
          <p:cNvCxnSpPr>
            <a:cxnSpLocks/>
          </p:cNvCxnSpPr>
          <p:nvPr/>
        </p:nvCxnSpPr>
        <p:spPr>
          <a:xfrm>
            <a:off x="2347232" y="2245360"/>
            <a:ext cx="8168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B2C00A-786F-45FE-8C00-AE48C2D5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02" y="3360420"/>
            <a:ext cx="1272540" cy="381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E8AC7A-A9E6-41A4-9768-0B23302FB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41" y="3741420"/>
            <a:ext cx="457200" cy="487680"/>
          </a:xfrm>
          <a:prstGeom prst="rect">
            <a:avLst/>
          </a:prstGeom>
        </p:spPr>
      </p:pic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3EFF02F-C1A3-442A-87A1-C1FC912D5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44" y="3082465"/>
            <a:ext cx="1173582" cy="441998"/>
          </a:xfrm>
          <a:prstGeom prst="rect">
            <a:avLst/>
          </a:prstGeom>
        </p:spPr>
      </p:pic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A47496C-3710-4D14-84F2-52BDF323A9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2" y="3008143"/>
            <a:ext cx="1657419" cy="5860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85CEC4-26CE-4124-AF07-B8D949A9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10" y="3110424"/>
            <a:ext cx="1508760" cy="365760"/>
          </a:xfrm>
          <a:prstGeom prst="rect">
            <a:avLst/>
          </a:prstGeom>
        </p:spPr>
      </p:pic>
      <p:pic>
        <p:nvPicPr>
          <p:cNvPr id="31" name="그림 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8AC83D2-A47E-4A92-8108-982D279A72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1" y="3519439"/>
            <a:ext cx="687074" cy="6468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7043A1A-8656-4847-ACFE-1C61590B8D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43" y="3556269"/>
            <a:ext cx="1094683" cy="816374"/>
          </a:xfrm>
          <a:prstGeom prst="rect">
            <a:avLst/>
          </a:prstGeom>
        </p:spPr>
      </p:pic>
      <p:pic>
        <p:nvPicPr>
          <p:cNvPr id="59" name="그림 5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BAD49B-F7FA-487F-AA5A-065A919C9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76" y="3448083"/>
            <a:ext cx="551002" cy="6983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C430BE3-61C4-4E68-ABCB-BC2CD9148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7" y="320212"/>
            <a:ext cx="2593332" cy="1251080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7847-B876-4820-9DB2-0EF21AB4CBAD}"/>
              </a:ext>
            </a:extLst>
          </p:cNvPr>
          <p:cNvCxnSpPr>
            <a:cxnSpLocks/>
          </p:cNvCxnSpPr>
          <p:nvPr/>
        </p:nvCxnSpPr>
        <p:spPr>
          <a:xfrm>
            <a:off x="2296432" y="5811520"/>
            <a:ext cx="821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646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2296432" y="1219885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개발 과정 간 문제점 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7" name="Прямая соединительная линия 26"/>
          <p:cNvCxnSpPr>
            <a:cxnSpLocks/>
          </p:cNvCxnSpPr>
          <p:nvPr/>
        </p:nvCxnSpPr>
        <p:spPr>
          <a:xfrm>
            <a:off x="3580295" y="271557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/>
        </p:nvCxnSpPr>
        <p:spPr>
          <a:xfrm>
            <a:off x="6204173" y="271557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1389480" y="3346483"/>
            <a:ext cx="1857058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부족</a:t>
            </a:r>
            <a:r>
              <a:rPr lang="en-US" altLang="ko-KR" sz="18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?</a:t>
            </a:r>
            <a:endParaRPr lang="en-US" sz="18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2" name="Текст 11"/>
          <p:cNvSpPr txBox="1">
            <a:spLocks/>
          </p:cNvSpPr>
          <p:nvPr/>
        </p:nvSpPr>
        <p:spPr>
          <a:xfrm>
            <a:off x="1266093" y="4006657"/>
            <a:ext cx="2156796" cy="6503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제공 협소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부족 현상</a:t>
            </a:r>
            <a:endParaRPr lang="en-US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3798457" y="3346483"/>
            <a:ext cx="2037181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dirty="0" err="1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크롤링</a:t>
            </a:r>
            <a:r>
              <a:rPr lang="ko-KR" altLang="en-US" sz="18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endParaRPr lang="en-US" altLang="ko-KR" sz="18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endParaRPr lang="en-US" sz="18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Текст 11"/>
          <p:cNvSpPr txBox="1">
            <a:spLocks/>
          </p:cNvSpPr>
          <p:nvPr/>
        </p:nvSpPr>
        <p:spPr>
          <a:xfrm>
            <a:off x="3898283" y="4041628"/>
            <a:ext cx="1857058" cy="530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불필요한 이미지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데이터 부족 현상</a:t>
            </a:r>
            <a:endParaRPr lang="en-US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6462942" y="3346483"/>
            <a:ext cx="1857058" cy="37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사전지식 부족</a:t>
            </a:r>
            <a:endParaRPr lang="en-US" sz="18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8" name="Текст 11"/>
          <p:cNvSpPr txBox="1">
            <a:spLocks/>
          </p:cNvSpPr>
          <p:nvPr/>
        </p:nvSpPr>
        <p:spPr>
          <a:xfrm>
            <a:off x="6423867" y="4031468"/>
            <a:ext cx="1857058" cy="530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프로젝트 진행 간 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공부와 개발을 병행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9975DBBD-8551-4A58-81C9-60CC0A1D6E00}"/>
              </a:ext>
            </a:extLst>
          </p:cNvPr>
          <p:cNvSpPr txBox="1">
            <a:spLocks/>
          </p:cNvSpPr>
          <p:nvPr/>
        </p:nvSpPr>
        <p:spPr>
          <a:xfrm>
            <a:off x="8939898" y="3371701"/>
            <a:ext cx="1857058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인원부족</a:t>
            </a:r>
            <a:endParaRPr lang="en-US" sz="18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79B35BB-9401-4F9B-8CDF-94CB40F1B95D}"/>
              </a:ext>
            </a:extLst>
          </p:cNvPr>
          <p:cNvSpPr txBox="1">
            <a:spLocks/>
          </p:cNvSpPr>
          <p:nvPr/>
        </p:nvSpPr>
        <p:spPr>
          <a:xfrm>
            <a:off x="8427096" y="4031875"/>
            <a:ext cx="312832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부족한 인원으로 인해 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프로젝트 규모 축소 </a:t>
            </a:r>
            <a:endParaRPr lang="en-US" sz="16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cxnSp>
        <p:nvCxnSpPr>
          <p:cNvPr id="57" name="Прямая соединительная линия 27">
            <a:extLst>
              <a:ext uri="{FF2B5EF4-FFF2-40B4-BE49-F238E27FC236}">
                <a16:creationId xmlns:a16="http://schemas.microsoft.com/office/drawing/2014/main" id="{5371CBA4-231A-444A-A3F9-E97F79D69BF9}"/>
              </a:ext>
            </a:extLst>
          </p:cNvPr>
          <p:cNvCxnSpPr>
            <a:cxnSpLocks/>
          </p:cNvCxnSpPr>
          <p:nvPr/>
        </p:nvCxnSpPr>
        <p:spPr>
          <a:xfrm>
            <a:off x="8662893" y="2740796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C430BE3-61C4-4E68-ABCB-BC2CD9148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7" y="320212"/>
            <a:ext cx="2593332" cy="12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705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341" y="3259228"/>
            <a:ext cx="5759319" cy="657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118251" y="382083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600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B2207ED-98BC-4323-AF46-CB9CA0F2306E}"/>
              </a:ext>
            </a:extLst>
          </p:cNvPr>
          <p:cNvSpPr txBox="1">
            <a:spLocks/>
          </p:cNvSpPr>
          <p:nvPr/>
        </p:nvSpPr>
        <p:spPr>
          <a:xfrm>
            <a:off x="2803712" y="2466485"/>
            <a:ext cx="6624084" cy="157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spc="100" dirty="0" err="1"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Joo</a:t>
            </a:r>
            <a:r>
              <a:rPr lang="en-US" sz="2000" b="1" spc="100" dirty="0"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&amp; Lim</a:t>
            </a:r>
          </a:p>
          <a:p>
            <a:pPr algn="ctr"/>
            <a:r>
              <a:rPr lang="en-US" sz="4000" b="1" spc="100" dirty="0"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Mushroom Image Analysis</a:t>
            </a:r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7EFCFFA8-FA15-4D97-8763-4A9364DABB53}"/>
              </a:ext>
            </a:extLst>
          </p:cNvPr>
          <p:cNvSpPr txBox="1">
            <a:spLocks/>
          </p:cNvSpPr>
          <p:nvPr/>
        </p:nvSpPr>
        <p:spPr>
          <a:xfrm>
            <a:off x="2981528" y="4651395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err="1">
                <a:ea typeface="Karla" pitchFamily="2" charset="0"/>
                <a:cs typeface="Poppins" panose="02000000000000000000" pitchFamily="2" charset="0"/>
              </a:rPr>
              <a:t>BIT_Project</a:t>
            </a:r>
            <a:endParaRPr lang="en-US" sz="1100" spc="300" dirty="0"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ea typeface="Karla" pitchFamily="2" charset="0"/>
                <a:cs typeface="Poppins" panose="02000000000000000000" pitchFamily="2" charset="0"/>
              </a:rPr>
              <a:t>					   </a:t>
            </a:r>
            <a:r>
              <a:rPr lang="en-US" sz="1100" spc="300" dirty="0" err="1">
                <a:ea typeface="Karla" pitchFamily="2" charset="0"/>
                <a:cs typeface="Poppins" panose="02000000000000000000" pitchFamily="2" charset="0"/>
              </a:rPr>
              <a:t>Joo</a:t>
            </a:r>
            <a:r>
              <a:rPr lang="en-US" sz="1100" spc="300" dirty="0">
                <a:ea typeface="Karla" pitchFamily="2" charset="0"/>
                <a:cs typeface="Poppins" panose="02000000000000000000" pitchFamily="2" charset="0"/>
              </a:rPr>
              <a:t> </a:t>
            </a:r>
            <a:r>
              <a:rPr lang="en-US" sz="1100" spc="300" dirty="0" err="1">
                <a:ea typeface="Karla" pitchFamily="2" charset="0"/>
                <a:cs typeface="Poppins" panose="02000000000000000000" pitchFamily="2" charset="0"/>
              </a:rPr>
              <a:t>hae</a:t>
            </a:r>
            <a:r>
              <a:rPr lang="en-US" sz="1100" spc="300" dirty="0">
                <a:ea typeface="Karla" pitchFamily="2" charset="0"/>
                <a:cs typeface="Poppins" panose="02000000000000000000" pitchFamily="2" charset="0"/>
              </a:rPr>
              <a:t> </a:t>
            </a:r>
            <a:r>
              <a:rPr lang="en-US" sz="1100" spc="300" dirty="0" err="1">
                <a:ea typeface="Karla" pitchFamily="2" charset="0"/>
                <a:cs typeface="Poppins" panose="02000000000000000000" pitchFamily="2" charset="0"/>
              </a:rPr>
              <a:t>kang</a:t>
            </a:r>
            <a:endParaRPr lang="en-US" sz="1100" spc="300" dirty="0"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ea typeface="Karla" pitchFamily="2" charset="0"/>
                <a:cs typeface="Poppins" panose="02000000000000000000" pitchFamily="2" charset="0"/>
              </a:rPr>
              <a:t>		                                         Lim </a:t>
            </a:r>
            <a:r>
              <a:rPr lang="en-US" sz="1100" spc="300" dirty="0" err="1">
                <a:ea typeface="Karla" pitchFamily="2" charset="0"/>
                <a:cs typeface="Poppins" panose="02000000000000000000" pitchFamily="2" charset="0"/>
              </a:rPr>
              <a:t>hyung</a:t>
            </a:r>
            <a:r>
              <a:rPr lang="en-US" sz="1100" spc="300" dirty="0">
                <a:ea typeface="Karla" pitchFamily="2" charset="0"/>
                <a:cs typeface="Poppins" panose="02000000000000000000" pitchFamily="2" charset="0"/>
              </a:rPr>
              <a:t> Min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pc="300" dirty="0">
              <a:solidFill>
                <a:schemeClr val="bg1"/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>
            <a:fillRect/>
          </a:stretch>
        </p:blipFill>
        <p:spPr>
          <a:xfrm>
            <a:off x="1" y="12322"/>
            <a:ext cx="12191999" cy="6862074"/>
          </a:xfrm>
        </p:spPr>
      </p:pic>
      <p:grpSp>
        <p:nvGrpSpPr>
          <p:cNvPr id="2" name="Группа 1"/>
          <p:cNvGrpSpPr/>
          <p:nvPr/>
        </p:nvGrpSpPr>
        <p:grpSpPr>
          <a:xfrm>
            <a:off x="9893" y="12322"/>
            <a:ext cx="7707086" cy="6881126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665572" y="1732991"/>
            <a:ext cx="4881562" cy="42660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1. Project </a:t>
            </a:r>
            <a:r>
              <a:rPr lang="ko-KR" altLang="en-US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선정 배경</a:t>
            </a:r>
            <a:endParaRPr lang="en-US" altLang="ko-KR" sz="40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18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r>
              <a:rPr lang="en-US" altLang="ko-KR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2. Project </a:t>
            </a:r>
            <a:r>
              <a:rPr lang="ko-KR" altLang="en-US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프로세스</a:t>
            </a:r>
            <a:endParaRPr lang="en-US" altLang="ko-KR" sz="24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2.1 </a:t>
            </a:r>
            <a:r>
              <a:rPr lang="ko-KR" alt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공공데이터 </a:t>
            </a:r>
            <a:r>
              <a:rPr lang="en-US" altLang="ko-KR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API</a:t>
            </a:r>
            <a:r>
              <a:rPr lang="ko-KR" alt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altLang="ko-KR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Data</a:t>
            </a:r>
            <a:r>
              <a:rPr lang="ko-KR" alt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도출</a:t>
            </a:r>
            <a:endParaRPr lang="en-US" altLang="ko-KR" sz="16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2.2 Images Crawler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2.3 Data Modeling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2.4 </a:t>
            </a:r>
            <a:r>
              <a:rPr lang="en-US" sz="1600" b="1" spc="100" dirty="0" err="1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FrameWork</a:t>
            </a:r>
            <a:r>
              <a:rPr lang="ko-KR" alt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를 통한 </a:t>
            </a:r>
            <a:r>
              <a:rPr lang="en-US" altLang="ko-KR" sz="1600" b="1" spc="100" dirty="0" err="1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WebService</a:t>
            </a:r>
            <a:endParaRPr lang="en-US" altLang="ko-KR" sz="16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3. Project </a:t>
            </a:r>
            <a:r>
              <a:rPr lang="ko-KR" altLang="en-US" sz="2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개발 과정</a:t>
            </a:r>
            <a:endParaRPr lang="en-US" altLang="ko-KR" sz="24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-   </a:t>
            </a:r>
            <a:r>
              <a:rPr lang="en-US" altLang="ko-KR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3.1 </a:t>
            </a:r>
            <a:r>
              <a:rPr lang="ko-KR" altLang="en-US" sz="16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개발과정 간 문제점</a:t>
            </a:r>
            <a:endParaRPr lang="en-US" altLang="ko-KR" sz="16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altLang="ko-KR" sz="24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600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>
              <a:tabLst>
                <a:tab pos="1162050" algn="l"/>
              </a:tabLst>
            </a:pPr>
            <a:endParaRPr lang="en-US" b="1" spc="100" dirty="0">
              <a:solidFill>
                <a:schemeClr val="bg1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616235" y="120005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200" i="1" dirty="0">
                <a:solidFill>
                  <a:schemeClr val="bg1"/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altLang="ko-KR" sz="1600" i="1" dirty="0">
                <a:solidFill>
                  <a:schemeClr val="bg1"/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altLang="ko-KR" sz="1600" i="1" dirty="0">
                <a:solidFill>
                  <a:schemeClr val="bg1"/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Index</a:t>
            </a:r>
            <a:endParaRPr lang="ru-RU" altLang="ko-KR" sz="16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ru-RU" sz="16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9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9314182" y="4744779"/>
            <a:ext cx="521608" cy="545489"/>
            <a:chOff x="9314182" y="4744779"/>
            <a:chExt cx="521608" cy="545489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321440" y="4744779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314182" y="4910677"/>
              <a:ext cx="482824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850971" y="2916984"/>
            <a:ext cx="3866649" cy="17262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Lato" panose="020F0502020204030203"/>
              </a:rPr>
              <a:t>이미지 분석을 활용한 예측</a:t>
            </a:r>
            <a:endParaRPr lang="en-US" sz="2400" b="1" dirty="0">
              <a:latin typeface="Lato" panose="020F0502020204030203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9710" y="3985482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다양한 동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/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식물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/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에 대한 이미지 분석을 통해 산출되는 결과에 대한 호기심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Image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 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Analysis?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1" r="33001"/>
          <a:stretch>
            <a:fillRect/>
          </a:stretch>
        </p:blipFill>
        <p:spPr>
          <a:xfrm>
            <a:off x="4933421" y="1549400"/>
            <a:ext cx="1889125" cy="3708400"/>
          </a:xfrm>
        </p:spPr>
      </p:pic>
      <p:pic>
        <p:nvPicPr>
          <p:cNvPr id="9" name="그림 개체 틀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466"/>
          <a:stretch>
            <a:fillRect/>
          </a:stretch>
        </p:blipFill>
        <p:spPr>
          <a:xfrm>
            <a:off x="6783737" y="1549400"/>
            <a:ext cx="1889125" cy="3708400"/>
          </a:xfrm>
        </p:spPr>
      </p:pic>
      <p:pic>
        <p:nvPicPr>
          <p:cNvPr id="10" name="그림 개체 틀 9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18161"/>
          <a:stretch>
            <a:fillRect/>
          </a:stretch>
        </p:blipFill>
        <p:spPr/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D87B40-FD37-4086-B501-3E72AB8B9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63" y="3421379"/>
            <a:ext cx="2461473" cy="152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0ACA2E-7EBD-470C-82FA-8007EB222FFE}"/>
              </a:ext>
            </a:extLst>
          </p:cNvPr>
          <p:cNvGrpSpPr/>
          <p:nvPr/>
        </p:nvGrpSpPr>
        <p:grpSpPr>
          <a:xfrm>
            <a:off x="850971" y="2916984"/>
            <a:ext cx="3866649" cy="2530642"/>
            <a:chOff x="850971" y="2916984"/>
            <a:chExt cx="3866649" cy="2530642"/>
          </a:xfrm>
        </p:grpSpPr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id="{E4518B2D-EA84-4027-9400-74517ACF3DAE}"/>
                </a:ext>
              </a:extLst>
            </p:cNvPr>
            <p:cNvSpPr txBox="1">
              <a:spLocks/>
            </p:cNvSpPr>
            <p:nvPr/>
          </p:nvSpPr>
          <p:spPr>
            <a:xfrm>
              <a:off x="850971" y="2916984"/>
              <a:ext cx="3866649" cy="17262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400" b="1" dirty="0">
                  <a:latin typeface="Lato" panose="020F0502020204030203"/>
                </a:rPr>
                <a:t>정확한 분포도 예측 서비스</a:t>
              </a:r>
              <a:endParaRPr lang="ru-RU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endParaRPr>
            </a:p>
          </p:txBody>
        </p:sp>
        <p:sp>
          <p:nvSpPr>
            <p:cNvPr id="18" name="Подзаголовок 2">
              <a:extLst>
                <a:ext uri="{FF2B5EF4-FFF2-40B4-BE49-F238E27FC236}">
                  <a16:creationId xmlns:a16="http://schemas.microsoft.com/office/drawing/2014/main" id="{2FE65880-A67C-4650-B0E7-AABFD322C157}"/>
                </a:ext>
              </a:extLst>
            </p:cNvPr>
            <p:cNvSpPr txBox="1">
              <a:spLocks/>
            </p:cNvSpPr>
            <p:nvPr/>
          </p:nvSpPr>
          <p:spPr>
            <a:xfrm>
              <a:off x="1728206" y="3985481"/>
              <a:ext cx="2839454" cy="14621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ko-KR" altLang="en-US" sz="1100" b="1" kern="0" dirty="0">
                  <a:latin typeface="+mj-ea"/>
                  <a:ea typeface="+mj-ea"/>
                  <a:cs typeface="Poppins" panose="02000000000000000000" pitchFamily="2" charset="0"/>
                </a:rPr>
                <a:t>우리나라의 다양한 생태환경을 예측하고 사용자들의 접근성의 용이함</a:t>
              </a:r>
              <a:r>
                <a:rPr lang="en-US" altLang="ko-KR" sz="1100" b="1" kern="0" dirty="0">
                  <a:latin typeface="+mj-ea"/>
                  <a:ea typeface="+mj-ea"/>
                  <a:cs typeface="Poppins" panose="02000000000000000000" pitchFamily="2" charset="0"/>
                </a:rPr>
                <a:t>.</a:t>
              </a:r>
            </a:p>
            <a:p>
              <a:pPr marL="0" indent="0">
                <a:lnSpc>
                  <a:spcPts val="1800"/>
                </a:lnSpc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6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23316" y="2915370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공공데이터 </a:t>
            </a:r>
            <a:r>
              <a:rPr lang="en-US" altLang="ko-KR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API </a:t>
            </a:r>
            <a:r>
              <a:rPr lang="ko-KR" altLang="en-US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도출</a:t>
            </a:r>
            <a:endParaRPr lang="en-US" sz="24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국가 공공데이터 포털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(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 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을 활용하여 산림청 통계 식물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/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버섯자원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API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키를 할당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Project Process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r="16944"/>
          <a:stretch>
            <a:fillRect/>
          </a:stretch>
        </p:blipFill>
        <p:spPr>
          <a:xfrm>
            <a:off x="5814314" y="426720"/>
            <a:ext cx="6377686" cy="643128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E44A44-E7DE-4595-A77E-2AD25E7B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14" y="-1"/>
            <a:ext cx="6377686" cy="47192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FA72D67-993B-481A-B0BA-FD3B4495A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14" y="4719233"/>
            <a:ext cx="6383670" cy="21387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188410-BC44-475F-85AC-C17FD861BD10}"/>
              </a:ext>
            </a:extLst>
          </p:cNvPr>
          <p:cNvSpPr/>
          <p:nvPr/>
        </p:nvSpPr>
        <p:spPr>
          <a:xfrm>
            <a:off x="5788010" y="4755573"/>
            <a:ext cx="6377686" cy="2041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B3CC95-E1FE-463F-A6DC-6C87532630FF}"/>
              </a:ext>
            </a:extLst>
          </p:cNvPr>
          <p:cNvSpPr txBox="1"/>
          <p:nvPr/>
        </p:nvSpPr>
        <p:spPr>
          <a:xfrm>
            <a:off x="169624" y="277923"/>
            <a:ext cx="5662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from</a:t>
            </a:r>
            <a:r>
              <a:rPr lang="en-US" altLang="ko-KR" dirty="0"/>
              <a:t> selenium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r>
              <a:rPr lang="en-US" altLang="ko-KR" dirty="0"/>
              <a:t> </a:t>
            </a:r>
            <a:r>
              <a:rPr lang="en-US" altLang="ko-KR" dirty="0" err="1"/>
              <a:t>webdriver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from</a:t>
            </a:r>
            <a:r>
              <a:rPr lang="en-US" altLang="ko-KR" dirty="0"/>
              <a:t> </a:t>
            </a:r>
            <a:r>
              <a:rPr lang="en-US" altLang="ko-KR" dirty="0" err="1"/>
              <a:t>selenium.webdriver.chrome.options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r>
              <a:rPr lang="en-US" altLang="ko-KR" dirty="0"/>
              <a:t> Options</a:t>
            </a:r>
          </a:p>
          <a:p>
            <a:endParaRPr lang="en-US" altLang="ko-KR" dirty="0"/>
          </a:p>
          <a:p>
            <a:r>
              <a:rPr lang="en-US" altLang="ko-KR" dirty="0"/>
              <a:t># selenium</a:t>
            </a:r>
            <a:r>
              <a:rPr lang="ko-KR" altLang="en-US" dirty="0"/>
              <a:t> 라이브러리를 </a:t>
            </a:r>
            <a:r>
              <a:rPr lang="en-US" altLang="ko-KR" dirty="0" err="1"/>
              <a:t>webdriver</a:t>
            </a:r>
            <a:r>
              <a:rPr lang="en-US" altLang="ko-KR" dirty="0"/>
              <a:t> Chrome</a:t>
            </a:r>
            <a:r>
              <a:rPr lang="ko-KR" altLang="en-US" dirty="0"/>
              <a:t>과 연결</a:t>
            </a:r>
            <a:endParaRPr lang="en-US" altLang="ko-KR" dirty="0"/>
          </a:p>
          <a:p>
            <a:r>
              <a:rPr lang="en-US" altLang="ko-KR" dirty="0"/>
              <a:t># pandas </a:t>
            </a:r>
            <a:r>
              <a:rPr lang="ko-KR" altLang="en-US" dirty="0"/>
              <a:t>라이브러리 활용하여 </a:t>
            </a:r>
            <a:r>
              <a:rPr lang="en-US" altLang="ko-KR" dirty="0"/>
              <a:t>csv List</a:t>
            </a:r>
            <a:r>
              <a:rPr lang="ko-KR" altLang="en-US" dirty="0"/>
              <a:t> 화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Import</a:t>
            </a:r>
            <a:r>
              <a:rPr lang="en-US" altLang="ko-KR" dirty="0"/>
              <a:t> OS</a:t>
            </a:r>
          </a:p>
          <a:p>
            <a:r>
              <a:rPr lang="en-US" altLang="ko-KR" dirty="0"/>
              <a:t>OS</a:t>
            </a:r>
            <a:r>
              <a:rPr lang="ko-KR" altLang="en-US" dirty="0"/>
              <a:t>를 활용하여 각 객체별로 </a:t>
            </a:r>
            <a:r>
              <a:rPr lang="en-US" altLang="ko-KR" dirty="0"/>
              <a:t>Data </a:t>
            </a:r>
            <a:r>
              <a:rPr lang="ko-KR" altLang="en-US" dirty="0"/>
              <a:t>저장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97972E94-1948-4514-920E-681F929FF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8" y="2762970"/>
            <a:ext cx="4429125" cy="3914775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511C0944-549D-4BD2-8CDF-C44F6084E9DD}"/>
              </a:ext>
            </a:extLst>
          </p:cNvPr>
          <p:cNvSpPr txBox="1">
            <a:spLocks/>
          </p:cNvSpPr>
          <p:nvPr/>
        </p:nvSpPr>
        <p:spPr>
          <a:xfrm>
            <a:off x="6959956" y="2854410"/>
            <a:ext cx="360644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Images Crawler</a:t>
            </a: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4" name="Подзаголовок 2">
            <a:extLst>
              <a:ext uri="{FF2B5EF4-FFF2-40B4-BE49-F238E27FC236}">
                <a16:creationId xmlns:a16="http://schemas.microsoft.com/office/drawing/2014/main" id="{91E0A79F-150B-4FB9-A203-9ADEBF8BA318}"/>
              </a:ext>
            </a:extLst>
          </p:cNvPr>
          <p:cNvSpPr txBox="1">
            <a:spLocks/>
          </p:cNvSpPr>
          <p:nvPr/>
        </p:nvSpPr>
        <p:spPr>
          <a:xfrm>
            <a:off x="6959956" y="3906879"/>
            <a:ext cx="3375902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Bs4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사용을 위한 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Selenium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라이브러리 활용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F0F67F4A-80E6-4363-8159-5931357AFC88}"/>
              </a:ext>
            </a:extLst>
          </p:cNvPr>
          <p:cNvSpPr txBox="1">
            <a:spLocks/>
          </p:cNvSpPr>
          <p:nvPr/>
        </p:nvSpPr>
        <p:spPr>
          <a:xfrm>
            <a:off x="6959956" y="188647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Project Process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6" name="Прямая соединительная линия 27">
            <a:extLst>
              <a:ext uri="{FF2B5EF4-FFF2-40B4-BE49-F238E27FC236}">
                <a16:creationId xmlns:a16="http://schemas.microsoft.com/office/drawing/2014/main" id="{F0F09DED-3332-4C9C-A5A5-4FC85D4272C0}"/>
              </a:ext>
            </a:extLst>
          </p:cNvPr>
          <p:cNvCxnSpPr/>
          <p:nvPr/>
        </p:nvCxnSpPr>
        <p:spPr>
          <a:xfrm>
            <a:off x="9918115" y="403825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387860F6-3BF7-4578-9F28-111CF2EDA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928"/>
            <a:ext cx="5831839" cy="35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23316" y="2915370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Data Modeling</a:t>
            </a:r>
            <a:endParaRPr lang="en-US" sz="24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b="1" kern="0" dirty="0" err="1">
                <a:latin typeface="+mj-ea"/>
                <a:ea typeface="+mj-ea"/>
                <a:cs typeface="Poppins" panose="02000000000000000000" pitchFamily="2" charset="0"/>
              </a:rPr>
              <a:t>전처리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 과정을 거친 후 정리된 데이터셋을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CNN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을 활용하여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Image Analysis 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모델을 생성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Project Process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64EAF3-BD4A-4D36-BBC4-7C5BEA5B2BC9}"/>
              </a:ext>
            </a:extLst>
          </p:cNvPr>
          <p:cNvSpPr/>
          <p:nvPr/>
        </p:nvSpPr>
        <p:spPr>
          <a:xfrm>
            <a:off x="5698204" y="10160"/>
            <a:ext cx="64937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84988F-C88D-488C-B1F3-A2CB5A32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50" y="846544"/>
            <a:ext cx="4275176" cy="3421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C7EE7-DA6C-4092-80B2-3DF3C971F123}"/>
              </a:ext>
            </a:extLst>
          </p:cNvPr>
          <p:cNvSpPr txBox="1"/>
          <p:nvPr/>
        </p:nvSpPr>
        <p:spPr>
          <a:xfrm>
            <a:off x="5630258" y="4731972"/>
            <a:ext cx="5953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/>
              <a:t>데이터 부족으로 인한 </a:t>
            </a:r>
            <a:r>
              <a:rPr lang="en-US" altLang="ko-KR" sz="1600" b="1" dirty="0" err="1"/>
              <a:t>ImageData</a:t>
            </a:r>
            <a:r>
              <a:rPr lang="en-US" altLang="ko-KR" sz="1600" b="1" dirty="0"/>
              <a:t> Generator </a:t>
            </a:r>
            <a:r>
              <a:rPr lang="ko-KR" altLang="en-US" sz="1600" b="1" dirty="0"/>
              <a:t>라이브러리 활용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생성된 데이터를 토대로 모델링을 하기 위한 데이터셋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E7669-51C8-4133-9217-10EEA9EE54DB}"/>
              </a:ext>
            </a:extLst>
          </p:cNvPr>
          <p:cNvSpPr txBox="1"/>
          <p:nvPr/>
        </p:nvSpPr>
        <p:spPr>
          <a:xfrm>
            <a:off x="5781598" y="666954"/>
            <a:ext cx="63270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keras.models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import</a:t>
            </a:r>
            <a:r>
              <a:rPr lang="en-US" altLang="ko-KR" sz="1200" dirty="0"/>
              <a:t> Sequential</a:t>
            </a:r>
          </a:p>
          <a:p>
            <a:r>
              <a:rPr lang="en-US" altLang="ko-KR" sz="1200" dirty="0">
                <a:solidFill>
                  <a:schemeClr val="accent2"/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import</a:t>
            </a:r>
            <a:r>
              <a:rPr lang="en-US" altLang="ko-KR" sz="1200" dirty="0"/>
              <a:t> Conv2D, MaxPooling2D</a:t>
            </a:r>
          </a:p>
          <a:p>
            <a:r>
              <a:rPr lang="en-US" altLang="ko-KR" sz="1200" dirty="0">
                <a:solidFill>
                  <a:schemeClr val="accent2"/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import</a:t>
            </a:r>
            <a:r>
              <a:rPr lang="en-US" altLang="ko-KR" sz="1200" dirty="0"/>
              <a:t> Activation, Dropout, Flatten, Dense</a:t>
            </a:r>
          </a:p>
          <a:p>
            <a:r>
              <a:rPr lang="en-US" altLang="ko-KR" sz="1200" dirty="0">
                <a:solidFill>
                  <a:schemeClr val="accent2"/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tensorflow.python.keras.callbacks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import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ModelCheckpoint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EarlyStopping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model = Sequential()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(Conv2D(32, (3, 3), padding="same", </a:t>
            </a:r>
            <a:r>
              <a:rPr lang="en-US" altLang="ko-KR" sz="1200" dirty="0" err="1"/>
              <a:t>input_shape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X_train.shape</a:t>
            </a:r>
            <a:r>
              <a:rPr lang="en-US" altLang="ko-KR" sz="1200" dirty="0"/>
              <a:t>[1:],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(MaxPooling2D(</a:t>
            </a:r>
            <a:r>
              <a:rPr lang="en-US" altLang="ko-KR" sz="1200" dirty="0" err="1"/>
              <a:t>pool_size</a:t>
            </a:r>
            <a:r>
              <a:rPr lang="en-US" altLang="ko-KR" sz="1200" dirty="0"/>
              <a:t>=(2, 2)))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(Dropout(0.25))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(Conv2D(64, (3, 3), padding="same",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(MaxPooling2D(</a:t>
            </a:r>
            <a:r>
              <a:rPr lang="en-US" altLang="ko-KR" sz="1200" dirty="0" err="1"/>
              <a:t>pool_size</a:t>
            </a:r>
            <a:r>
              <a:rPr lang="en-US" altLang="ko-KR" sz="1200" dirty="0"/>
              <a:t>=(2, 2)))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(Dropout(0.25))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(Flatten())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(Dense(256,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(Dropout(0.5))</a:t>
            </a:r>
          </a:p>
          <a:p>
            <a:r>
              <a:rPr lang="en-US" altLang="ko-KR" sz="1200" dirty="0" err="1"/>
              <a:t>model.add</a:t>
            </a:r>
            <a:r>
              <a:rPr lang="en-US" altLang="ko-KR" sz="1200" dirty="0"/>
              <a:t>(Dense(</a:t>
            </a:r>
            <a:r>
              <a:rPr lang="en-US" altLang="ko-KR" sz="1200" dirty="0" err="1"/>
              <a:t>nb_classes</a:t>
            </a:r>
            <a:r>
              <a:rPr lang="en-US" altLang="ko-KR" sz="1200" dirty="0"/>
              <a:t>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'))</a:t>
            </a:r>
          </a:p>
          <a:p>
            <a:r>
              <a:rPr lang="en-US" altLang="ko-KR" sz="1200" dirty="0" err="1"/>
              <a:t>model.compile</a:t>
            </a:r>
            <a:r>
              <a:rPr lang="en-US" altLang="ko-KR" sz="1200" dirty="0"/>
              <a:t>(loss='</a:t>
            </a:r>
            <a:r>
              <a:rPr lang="en-US" altLang="ko-KR" sz="1200" dirty="0" err="1"/>
              <a:t>categorical_crossentropy</a:t>
            </a:r>
            <a:r>
              <a:rPr lang="en-US" altLang="ko-KR" sz="1200" dirty="0"/>
              <a:t>', optimizer='</a:t>
            </a:r>
            <a:r>
              <a:rPr lang="en-US" altLang="ko-KR" sz="1200" dirty="0" err="1"/>
              <a:t>adam</a:t>
            </a:r>
            <a:r>
              <a:rPr lang="en-US" altLang="ko-KR" sz="1200" dirty="0"/>
              <a:t>', metrics=['accuracy'])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33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6813564" y="2915370"/>
            <a:ext cx="4644426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100" dirty="0" err="1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FrameWork</a:t>
            </a:r>
            <a:r>
              <a:rPr lang="en-US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를 통한 </a:t>
            </a:r>
            <a:r>
              <a:rPr lang="en-US" altLang="ko-KR" sz="2400" b="1" spc="100" dirty="0" err="1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WebService</a:t>
            </a:r>
            <a:endParaRPr lang="en-US" sz="24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6926288" y="4043067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Django </a:t>
            </a:r>
            <a:r>
              <a:rPr lang="en-US" altLang="ko-KR" sz="1100" b="1" kern="0" dirty="0" err="1">
                <a:latin typeface="+mj-ea"/>
                <a:ea typeface="+mj-ea"/>
                <a:cs typeface="Poppins" panose="02000000000000000000" pitchFamily="2" charset="0"/>
              </a:rPr>
              <a:t>FrameWork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를 통해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Sqlite3 DB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와 서버를 활용하여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Front-End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 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Web Service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 구현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7000179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Project Process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10313816" y="415602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3FA0C1-6969-489F-AE73-052D49D08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605" y="0"/>
            <a:ext cx="7078246" cy="6858000"/>
          </a:xfrm>
          <a:prstGeom prst="rect">
            <a:avLst/>
          </a:prstGeom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B15BF2C-AB8F-40F2-8D13-002C66EA186F}"/>
              </a:ext>
            </a:extLst>
          </p:cNvPr>
          <p:cNvSpPr txBox="1">
            <a:spLocks/>
          </p:cNvSpPr>
          <p:nvPr/>
        </p:nvSpPr>
        <p:spPr>
          <a:xfrm>
            <a:off x="6923383" y="4043067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Sample Image 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를 통해 기능을 체험해 볼 수 있도록 기능 구현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3A1DF402-C3F2-4C58-9562-AADD34A4B196}"/>
              </a:ext>
            </a:extLst>
          </p:cNvPr>
          <p:cNvSpPr txBox="1">
            <a:spLocks/>
          </p:cNvSpPr>
          <p:nvPr/>
        </p:nvSpPr>
        <p:spPr>
          <a:xfrm>
            <a:off x="6926288" y="4043067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회원가입을 통해 로그인을 진행 후 상세 콘텐츠 및 실시간 정보들을 확인 가능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31" name="Подзаголовок 2">
            <a:extLst>
              <a:ext uri="{FF2B5EF4-FFF2-40B4-BE49-F238E27FC236}">
                <a16:creationId xmlns:a16="http://schemas.microsoft.com/office/drawing/2014/main" id="{C9C26499-A8CC-45BF-99A7-87BE06D6664B}"/>
              </a:ext>
            </a:extLst>
          </p:cNvPr>
          <p:cNvSpPr txBox="1">
            <a:spLocks/>
          </p:cNvSpPr>
          <p:nvPr/>
        </p:nvSpPr>
        <p:spPr>
          <a:xfrm>
            <a:off x="6923383" y="4043066"/>
            <a:ext cx="35506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실시간으로 이미지 분석을 완료한 사용자의 좌표</a:t>
            </a:r>
            <a:r>
              <a:rPr lang="en-US" altLang="ko-KR" sz="1100" b="1" kern="0" dirty="0">
                <a:latin typeface="+mj-ea"/>
                <a:ea typeface="+mj-ea"/>
                <a:cs typeface="Poppins" panose="02000000000000000000" pitchFamily="2" charset="0"/>
              </a:rPr>
              <a:t>, </a:t>
            </a:r>
            <a:r>
              <a:rPr lang="ko-KR" altLang="en-US" sz="1100" b="1" kern="0" dirty="0">
                <a:latin typeface="+mj-ea"/>
                <a:ea typeface="+mj-ea"/>
                <a:cs typeface="Poppins" panose="02000000000000000000" pitchFamily="2" charset="0"/>
              </a:rPr>
              <a:t>이미지 분석을 요청한 결과 값을 적재하여 그래프 및 지도로 확인가능</a:t>
            </a:r>
            <a:endParaRPr lang="en-US" altLang="ko-KR" sz="1100" b="1" kern="0" dirty="0"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9DB704C4-44F3-40D9-890E-7301E0E8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709" y="0"/>
            <a:ext cx="7029255" cy="68580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FD2F52-D230-4D27-9FD3-6EDCB9A60D93}"/>
              </a:ext>
            </a:extLst>
          </p:cNvPr>
          <p:cNvGrpSpPr/>
          <p:nvPr/>
        </p:nvGrpSpPr>
        <p:grpSpPr>
          <a:xfrm>
            <a:off x="-1518715" y="4005"/>
            <a:ext cx="7731714" cy="6853995"/>
            <a:chOff x="172916" y="392156"/>
            <a:chExt cx="6649225" cy="589439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D5035F7-5AC2-4EA5-AB08-0A709C82914D}"/>
                </a:ext>
              </a:extLst>
            </p:cNvPr>
            <p:cNvSpPr/>
            <p:nvPr/>
          </p:nvSpPr>
          <p:spPr>
            <a:xfrm>
              <a:off x="172916" y="392156"/>
              <a:ext cx="6580558" cy="5894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B5776C-0F35-4589-BBEF-B93AB9789706}"/>
                </a:ext>
              </a:extLst>
            </p:cNvPr>
            <p:cNvGrpSpPr/>
            <p:nvPr/>
          </p:nvGrpSpPr>
          <p:grpSpPr>
            <a:xfrm>
              <a:off x="172916" y="392156"/>
              <a:ext cx="6649225" cy="5894392"/>
              <a:chOff x="67353" y="219537"/>
              <a:chExt cx="5835185" cy="587206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7CA94EA-D12F-4ACE-ACE2-1EB80E9E1A41}"/>
                  </a:ext>
                </a:extLst>
              </p:cNvPr>
              <p:cNvGrpSpPr/>
              <p:nvPr/>
            </p:nvGrpSpPr>
            <p:grpSpPr>
              <a:xfrm>
                <a:off x="67353" y="219537"/>
                <a:ext cx="5835185" cy="3830927"/>
                <a:chOff x="-161688" y="183252"/>
                <a:chExt cx="5835185" cy="3830927"/>
              </a:xfrm>
            </p:grpSpPr>
            <p:pic>
              <p:nvPicPr>
                <p:cNvPr id="40" name="그림 39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774CEF89-2D50-46CE-879F-5F8D7BC81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688" y="183252"/>
                  <a:ext cx="2971903" cy="38309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41" name="그림 4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C78BF20E-07AD-431F-8CBB-940459F86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0215" y="232238"/>
                  <a:ext cx="2863282" cy="3755923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pic>
            <p:nvPicPr>
              <p:cNvPr id="39" name="그림 3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11076D0-85A1-4802-9D84-346BEE609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121" y="3988161"/>
                <a:ext cx="2971904" cy="210343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0F4A549-4824-42C9-AF2C-00F379C4A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" y="-535644"/>
            <a:ext cx="6185049" cy="7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2" grpId="1"/>
      <p:bldP spid="29" grpId="0"/>
      <p:bldP spid="29" grpId="1"/>
      <p:bldP spid="31" grpId="0"/>
      <p:bldP spid="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572469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501052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반응형 웹을 사용하여 사용자 환경에 맞도록 웹 서비스 기능 실행</a:t>
            </a:r>
          </a:p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591822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28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Project Process</a:t>
            </a:r>
            <a:endParaRPr lang="ru-RU" altLang="ko-KR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684861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65" y="429476"/>
            <a:ext cx="2741866" cy="623049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E02CD3D-01F4-4BF6-9AD6-3B50BC59EFEA}"/>
              </a:ext>
            </a:extLst>
          </p:cNvPr>
          <p:cNvGrpSpPr/>
          <p:nvPr/>
        </p:nvGrpSpPr>
        <p:grpSpPr>
          <a:xfrm>
            <a:off x="6991861" y="1420659"/>
            <a:ext cx="4558731" cy="1031794"/>
            <a:chOff x="7357621" y="1359699"/>
            <a:chExt cx="4251669" cy="1031794"/>
          </a:xfrm>
        </p:grpSpPr>
        <p:grpSp>
          <p:nvGrpSpPr>
            <p:cNvPr id="25" name="Группа 1"/>
            <p:cNvGrpSpPr/>
            <p:nvPr/>
          </p:nvGrpSpPr>
          <p:grpSpPr>
            <a:xfrm>
              <a:off x="7357621" y="1359699"/>
              <a:ext cx="865839" cy="865839"/>
              <a:chOff x="7733541" y="1166659"/>
              <a:chExt cx="865839" cy="865839"/>
            </a:xfrm>
          </p:grpSpPr>
          <p:sp>
            <p:nvSpPr>
              <p:cNvPr id="26" name="Овал 38"/>
              <p:cNvSpPr/>
              <p:nvPr/>
            </p:nvSpPr>
            <p:spPr>
              <a:xfrm>
                <a:off x="7733541" y="1166659"/>
                <a:ext cx="865839" cy="86583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rgbClr val="2C2CDC"/>
                  </a:solidFill>
                </a:endParaRPr>
              </a:p>
            </p:txBody>
          </p:sp>
          <p:sp>
            <p:nvSpPr>
              <p:cNvPr id="29" name="Прямоугольник 39"/>
              <p:cNvSpPr/>
              <p:nvPr/>
            </p:nvSpPr>
            <p:spPr>
              <a:xfrm>
                <a:off x="8162500" y="1454685"/>
                <a:ext cx="269626" cy="5437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b="1" baseline="30000" dirty="0">
                    <a:solidFill>
                      <a:srgbClr val="0000ED"/>
                    </a:solidFill>
                    <a:latin typeface="FontAwesome" pitchFamily="2" charset="0"/>
                  </a:rPr>
                  <a:t> </a:t>
                </a:r>
                <a:endParaRPr lang="en-US" sz="5400" b="1" baseline="30000" dirty="0">
                  <a:solidFill>
                    <a:schemeClr val="bg1"/>
                  </a:solidFill>
                  <a:latin typeface="Pe-icon-7-stroke" pitchFamily="2" charset="0"/>
                </a:endParaRPr>
              </a:p>
            </p:txBody>
          </p:sp>
        </p:grpSp>
        <p:sp>
          <p:nvSpPr>
            <p:cNvPr id="36" name="Текст 11"/>
            <p:cNvSpPr txBox="1">
              <a:spLocks/>
            </p:cNvSpPr>
            <p:nvPr/>
          </p:nvSpPr>
          <p:spPr>
            <a:xfrm>
              <a:off x="8491504" y="1376983"/>
              <a:ext cx="2995713" cy="3724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ko-KR" sz="14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1. </a:t>
              </a:r>
              <a:r>
                <a:rPr lang="ko-KR" altLang="en-US" sz="14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로그인 후 상세 이미지 분석 서비스</a:t>
              </a:r>
              <a:endParaRPr lang="en-US" sz="14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40" name="Текст 11"/>
            <p:cNvSpPr txBox="1">
              <a:spLocks/>
            </p:cNvSpPr>
            <p:nvPr/>
          </p:nvSpPr>
          <p:spPr>
            <a:xfrm>
              <a:off x="8613577" y="1860714"/>
              <a:ext cx="2995713" cy="53077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이미지 분석을 통해 결과 값을 확인</a:t>
              </a:r>
              <a:endPara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grpSp>
          <p:nvGrpSpPr>
            <p:cNvPr id="63" name="Group 69"/>
            <p:cNvGrpSpPr/>
            <p:nvPr/>
          </p:nvGrpSpPr>
          <p:grpSpPr>
            <a:xfrm>
              <a:off x="7627437" y="1647725"/>
              <a:ext cx="320678" cy="303621"/>
              <a:chOff x="2700338" y="4484688"/>
              <a:chExt cx="447675" cy="423863"/>
            </a:xfrm>
            <a:solidFill>
              <a:schemeClr val="bg1"/>
            </a:solidFill>
          </p:grpSpPr>
          <p:sp>
            <p:nvSpPr>
              <p:cNvPr id="64" name="Freeform 55"/>
              <p:cNvSpPr>
                <a:spLocks/>
              </p:cNvSpPr>
              <p:nvPr/>
            </p:nvSpPr>
            <p:spPr bwMode="auto">
              <a:xfrm>
                <a:off x="2700338" y="4484688"/>
                <a:ext cx="447675" cy="423863"/>
              </a:xfrm>
              <a:custGeom>
                <a:avLst/>
                <a:gdLst>
                  <a:gd name="T0" fmla="*/ 211 w 211"/>
                  <a:gd name="T1" fmla="*/ 192 h 200"/>
                  <a:gd name="T2" fmla="*/ 204 w 211"/>
                  <a:gd name="T3" fmla="*/ 200 h 200"/>
                  <a:gd name="T4" fmla="*/ 10 w 211"/>
                  <a:gd name="T5" fmla="*/ 200 h 200"/>
                  <a:gd name="T6" fmla="*/ 0 w 211"/>
                  <a:gd name="T7" fmla="*/ 190 h 200"/>
                  <a:gd name="T8" fmla="*/ 0 w 211"/>
                  <a:gd name="T9" fmla="*/ 7 h 200"/>
                  <a:gd name="T10" fmla="*/ 8 w 211"/>
                  <a:gd name="T11" fmla="*/ 0 h 200"/>
                  <a:gd name="T12" fmla="*/ 16 w 211"/>
                  <a:gd name="T13" fmla="*/ 7 h 200"/>
                  <a:gd name="T14" fmla="*/ 16 w 211"/>
                  <a:gd name="T15" fmla="*/ 174 h 200"/>
                  <a:gd name="T16" fmla="*/ 26 w 211"/>
                  <a:gd name="T17" fmla="*/ 184 h 200"/>
                  <a:gd name="T18" fmla="*/ 204 w 211"/>
                  <a:gd name="T19" fmla="*/ 184 h 200"/>
                  <a:gd name="T20" fmla="*/ 211 w 211"/>
                  <a:gd name="T21" fmla="*/ 1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1" h="200">
                    <a:moveTo>
                      <a:pt x="211" y="192"/>
                    </a:moveTo>
                    <a:cubicBezTo>
                      <a:pt x="211" y="196"/>
                      <a:pt x="210" y="200"/>
                      <a:pt x="204" y="200"/>
                    </a:cubicBezTo>
                    <a:cubicBezTo>
                      <a:pt x="10" y="200"/>
                      <a:pt x="10" y="200"/>
                      <a:pt x="10" y="200"/>
                    </a:cubicBezTo>
                    <a:cubicBezTo>
                      <a:pt x="5" y="200"/>
                      <a:pt x="0" y="196"/>
                      <a:pt x="0" y="19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4" y="0"/>
                      <a:pt x="8" y="0"/>
                    </a:cubicBezTo>
                    <a:cubicBezTo>
                      <a:pt x="12" y="0"/>
                      <a:pt x="16" y="1"/>
                      <a:pt x="16" y="7"/>
                    </a:cubicBezTo>
                    <a:cubicBezTo>
                      <a:pt x="16" y="174"/>
                      <a:pt x="16" y="174"/>
                      <a:pt x="16" y="174"/>
                    </a:cubicBezTo>
                    <a:cubicBezTo>
                      <a:pt x="16" y="180"/>
                      <a:pt x="20" y="184"/>
                      <a:pt x="26" y="184"/>
                    </a:cubicBezTo>
                    <a:cubicBezTo>
                      <a:pt x="204" y="184"/>
                      <a:pt x="204" y="184"/>
                      <a:pt x="204" y="184"/>
                    </a:cubicBezTo>
                    <a:cubicBezTo>
                      <a:pt x="210" y="184"/>
                      <a:pt x="211" y="188"/>
                      <a:pt x="21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65" name="Freeform 56"/>
              <p:cNvSpPr>
                <a:spLocks/>
              </p:cNvSpPr>
              <p:nvPr/>
            </p:nvSpPr>
            <p:spPr bwMode="auto">
              <a:xfrm>
                <a:off x="2768601" y="4524375"/>
                <a:ext cx="347663" cy="300038"/>
              </a:xfrm>
              <a:custGeom>
                <a:avLst/>
                <a:gdLst>
                  <a:gd name="T0" fmla="*/ 160 w 164"/>
                  <a:gd name="T1" fmla="*/ 49 h 141"/>
                  <a:gd name="T2" fmla="*/ 164 w 164"/>
                  <a:gd name="T3" fmla="*/ 47 h 141"/>
                  <a:gd name="T4" fmla="*/ 160 w 164"/>
                  <a:gd name="T5" fmla="*/ 5 h 141"/>
                  <a:gd name="T6" fmla="*/ 155 w 164"/>
                  <a:gd name="T7" fmla="*/ 1 h 141"/>
                  <a:gd name="T8" fmla="*/ 116 w 164"/>
                  <a:gd name="T9" fmla="*/ 16 h 141"/>
                  <a:gd name="T10" fmla="*/ 115 w 164"/>
                  <a:gd name="T11" fmla="*/ 21 h 141"/>
                  <a:gd name="T12" fmla="*/ 122 w 164"/>
                  <a:gd name="T13" fmla="*/ 25 h 141"/>
                  <a:gd name="T14" fmla="*/ 124 w 164"/>
                  <a:gd name="T15" fmla="*/ 32 h 141"/>
                  <a:gd name="T16" fmla="*/ 94 w 164"/>
                  <a:gd name="T17" fmla="*/ 78 h 141"/>
                  <a:gd name="T18" fmla="*/ 87 w 164"/>
                  <a:gd name="T19" fmla="*/ 80 h 141"/>
                  <a:gd name="T20" fmla="*/ 40 w 164"/>
                  <a:gd name="T21" fmla="*/ 62 h 141"/>
                  <a:gd name="T22" fmla="*/ 32 w 164"/>
                  <a:gd name="T23" fmla="*/ 64 h 141"/>
                  <a:gd name="T24" fmla="*/ 3 w 164"/>
                  <a:gd name="T25" fmla="*/ 100 h 141"/>
                  <a:gd name="T26" fmla="*/ 0 w 164"/>
                  <a:gd name="T27" fmla="*/ 109 h 141"/>
                  <a:gd name="T28" fmla="*/ 0 w 164"/>
                  <a:gd name="T29" fmla="*/ 138 h 141"/>
                  <a:gd name="T30" fmla="*/ 3 w 164"/>
                  <a:gd name="T31" fmla="*/ 139 h 141"/>
                  <a:gd name="T32" fmla="*/ 40 w 164"/>
                  <a:gd name="T33" fmla="*/ 95 h 141"/>
                  <a:gd name="T34" fmla="*/ 48 w 164"/>
                  <a:gd name="T35" fmla="*/ 93 h 141"/>
                  <a:gd name="T36" fmla="*/ 95 w 164"/>
                  <a:gd name="T37" fmla="*/ 111 h 141"/>
                  <a:gd name="T38" fmla="*/ 103 w 164"/>
                  <a:gd name="T39" fmla="*/ 108 h 141"/>
                  <a:gd name="T40" fmla="*/ 145 w 164"/>
                  <a:gd name="T41" fmla="*/ 45 h 141"/>
                  <a:gd name="T42" fmla="*/ 152 w 164"/>
                  <a:gd name="T43" fmla="*/ 44 h 141"/>
                  <a:gd name="T44" fmla="*/ 160 w 164"/>
                  <a:gd name="T45" fmla="*/ 4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" h="141">
                    <a:moveTo>
                      <a:pt x="160" y="49"/>
                    </a:moveTo>
                    <a:cubicBezTo>
                      <a:pt x="163" y="51"/>
                      <a:pt x="164" y="50"/>
                      <a:pt x="164" y="4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8" y="0"/>
                      <a:pt x="155" y="1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3" y="17"/>
                      <a:pt x="113" y="19"/>
                      <a:pt x="115" y="21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25" y="27"/>
                      <a:pt x="125" y="30"/>
                      <a:pt x="124" y="32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2" y="80"/>
                      <a:pt x="89" y="81"/>
                      <a:pt x="87" y="80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1"/>
                      <a:pt x="34" y="62"/>
                      <a:pt x="32" y="64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1" y="102"/>
                      <a:pt x="0" y="106"/>
                      <a:pt x="0" y="109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0"/>
                      <a:pt x="1" y="141"/>
                      <a:pt x="3" y="139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2" y="93"/>
                      <a:pt x="46" y="92"/>
                      <a:pt x="48" y="93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8" y="112"/>
                      <a:pt x="101" y="111"/>
                      <a:pt x="103" y="108"/>
                    </a:cubicBezTo>
                    <a:cubicBezTo>
                      <a:pt x="145" y="45"/>
                      <a:pt x="145" y="45"/>
                      <a:pt x="145" y="45"/>
                    </a:cubicBezTo>
                    <a:cubicBezTo>
                      <a:pt x="146" y="43"/>
                      <a:pt x="149" y="42"/>
                      <a:pt x="152" y="44"/>
                    </a:cubicBezTo>
                    <a:lnTo>
                      <a:pt x="16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9E8819-C6A4-4EBE-915F-4F222287AC11}"/>
              </a:ext>
            </a:extLst>
          </p:cNvPr>
          <p:cNvGrpSpPr/>
          <p:nvPr/>
        </p:nvGrpSpPr>
        <p:grpSpPr>
          <a:xfrm>
            <a:off x="6979830" y="4619680"/>
            <a:ext cx="4473423" cy="1114630"/>
            <a:chOff x="7345590" y="4558720"/>
            <a:chExt cx="4172107" cy="1114630"/>
          </a:xfrm>
        </p:grpSpPr>
        <p:grpSp>
          <p:nvGrpSpPr>
            <p:cNvPr id="33" name="Группа 2"/>
            <p:cNvGrpSpPr/>
            <p:nvPr/>
          </p:nvGrpSpPr>
          <p:grpSpPr>
            <a:xfrm>
              <a:off x="7345590" y="4558720"/>
              <a:ext cx="906445" cy="865839"/>
              <a:chOff x="7721510" y="4711120"/>
              <a:chExt cx="906445" cy="865839"/>
            </a:xfrm>
          </p:grpSpPr>
          <p:sp>
            <p:nvSpPr>
              <p:cNvPr id="34" name="Овал 36"/>
              <p:cNvSpPr/>
              <p:nvPr/>
            </p:nvSpPr>
            <p:spPr>
              <a:xfrm>
                <a:off x="7762116" y="4711120"/>
                <a:ext cx="865839" cy="86583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rgbClr val="3737DD"/>
                  </a:solidFill>
                </a:endParaRPr>
              </a:p>
            </p:txBody>
          </p:sp>
          <p:sp>
            <p:nvSpPr>
              <p:cNvPr id="35" name="Прямоугольник 41"/>
              <p:cNvSpPr/>
              <p:nvPr/>
            </p:nvSpPr>
            <p:spPr>
              <a:xfrm>
                <a:off x="7721510" y="5003174"/>
                <a:ext cx="865839" cy="420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baseline="30000" dirty="0">
                    <a:solidFill>
                      <a:srgbClr val="0000ED"/>
                    </a:solidFill>
                    <a:latin typeface="FontAwesome" pitchFamily="2" charset="0"/>
                  </a:rPr>
                  <a:t> </a:t>
                </a:r>
                <a:endParaRPr lang="en-US" sz="3200" b="1" baseline="30000" dirty="0">
                  <a:solidFill>
                    <a:schemeClr val="bg1"/>
                  </a:solidFill>
                  <a:latin typeface="Pe-icon-7-stroke" pitchFamily="2" charset="0"/>
                </a:endParaRPr>
              </a:p>
            </p:txBody>
          </p:sp>
        </p:grpSp>
        <p:sp>
          <p:nvSpPr>
            <p:cNvPr id="50" name="Текст 11"/>
            <p:cNvSpPr txBox="1">
              <a:spLocks/>
            </p:cNvSpPr>
            <p:nvPr/>
          </p:nvSpPr>
          <p:spPr>
            <a:xfrm>
              <a:off x="8521984" y="4658840"/>
              <a:ext cx="2995713" cy="3724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ko-KR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3. </a:t>
              </a: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이미지 분석을 사용한 사용자의 좌표 저장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51" name="Текст 11"/>
            <p:cNvSpPr txBox="1">
              <a:spLocks/>
            </p:cNvSpPr>
            <p:nvPr/>
          </p:nvSpPr>
          <p:spPr>
            <a:xfrm>
              <a:off x="8521983" y="5142571"/>
              <a:ext cx="2995713" cy="53077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해당하는 데이터를 분석한 장소를 저장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grpSp>
          <p:nvGrpSpPr>
            <p:cNvPr id="66" name="Group 72"/>
            <p:cNvGrpSpPr/>
            <p:nvPr/>
          </p:nvGrpSpPr>
          <p:grpSpPr>
            <a:xfrm>
              <a:off x="7672246" y="4788888"/>
              <a:ext cx="324319" cy="378603"/>
              <a:chOff x="3497263" y="4408488"/>
              <a:chExt cx="369888" cy="431800"/>
            </a:xfrm>
            <a:solidFill>
              <a:schemeClr val="bg2"/>
            </a:solidFill>
          </p:grpSpPr>
          <p:sp>
            <p:nvSpPr>
              <p:cNvPr id="67" name="Freeform 57"/>
              <p:cNvSpPr>
                <a:spLocks/>
              </p:cNvSpPr>
              <p:nvPr/>
            </p:nvSpPr>
            <p:spPr bwMode="auto">
              <a:xfrm>
                <a:off x="3554413" y="4616450"/>
                <a:ext cx="74613" cy="182563"/>
              </a:xfrm>
              <a:custGeom>
                <a:avLst/>
                <a:gdLst>
                  <a:gd name="T0" fmla="*/ 35 w 35"/>
                  <a:gd name="T1" fmla="*/ 80 h 86"/>
                  <a:gd name="T2" fmla="*/ 29 w 35"/>
                  <a:gd name="T3" fmla="*/ 86 h 86"/>
                  <a:gd name="T4" fmla="*/ 5 w 35"/>
                  <a:gd name="T5" fmla="*/ 86 h 86"/>
                  <a:gd name="T6" fmla="*/ 0 w 35"/>
                  <a:gd name="T7" fmla="*/ 80 h 86"/>
                  <a:gd name="T8" fmla="*/ 0 w 35"/>
                  <a:gd name="T9" fmla="*/ 6 h 86"/>
                  <a:gd name="T10" fmla="*/ 5 w 35"/>
                  <a:gd name="T11" fmla="*/ 0 h 86"/>
                  <a:gd name="T12" fmla="*/ 29 w 35"/>
                  <a:gd name="T13" fmla="*/ 0 h 86"/>
                  <a:gd name="T14" fmla="*/ 35 w 35"/>
                  <a:gd name="T15" fmla="*/ 6 h 86"/>
                  <a:gd name="T16" fmla="*/ 35 w 35"/>
                  <a:gd name="T17" fmla="*/ 8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86">
                    <a:moveTo>
                      <a:pt x="35" y="80"/>
                    </a:moveTo>
                    <a:cubicBezTo>
                      <a:pt x="35" y="83"/>
                      <a:pt x="32" y="86"/>
                      <a:pt x="29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2" y="86"/>
                      <a:pt x="0" y="83"/>
                      <a:pt x="0" y="8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0"/>
                      <a:pt x="35" y="3"/>
                      <a:pt x="35" y="6"/>
                    </a:cubicBezTo>
                    <a:lnTo>
                      <a:pt x="3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68" name="Freeform 58"/>
              <p:cNvSpPr>
                <a:spLocks/>
              </p:cNvSpPr>
              <p:nvPr/>
            </p:nvSpPr>
            <p:spPr bwMode="auto">
              <a:xfrm>
                <a:off x="3736976" y="4651375"/>
                <a:ext cx="74613" cy="147638"/>
              </a:xfrm>
              <a:custGeom>
                <a:avLst/>
                <a:gdLst>
                  <a:gd name="T0" fmla="*/ 35 w 35"/>
                  <a:gd name="T1" fmla="*/ 63 h 69"/>
                  <a:gd name="T2" fmla="*/ 29 w 35"/>
                  <a:gd name="T3" fmla="*/ 69 h 69"/>
                  <a:gd name="T4" fmla="*/ 5 w 35"/>
                  <a:gd name="T5" fmla="*/ 69 h 69"/>
                  <a:gd name="T6" fmla="*/ 0 w 35"/>
                  <a:gd name="T7" fmla="*/ 63 h 69"/>
                  <a:gd name="T8" fmla="*/ 0 w 35"/>
                  <a:gd name="T9" fmla="*/ 6 h 69"/>
                  <a:gd name="T10" fmla="*/ 5 w 35"/>
                  <a:gd name="T11" fmla="*/ 0 h 69"/>
                  <a:gd name="T12" fmla="*/ 29 w 35"/>
                  <a:gd name="T13" fmla="*/ 0 h 69"/>
                  <a:gd name="T14" fmla="*/ 35 w 35"/>
                  <a:gd name="T15" fmla="*/ 6 h 69"/>
                  <a:gd name="T16" fmla="*/ 35 w 35"/>
                  <a:gd name="T17" fmla="*/ 6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69">
                    <a:moveTo>
                      <a:pt x="35" y="63"/>
                    </a:moveTo>
                    <a:cubicBezTo>
                      <a:pt x="35" y="66"/>
                      <a:pt x="32" y="69"/>
                      <a:pt x="29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" y="69"/>
                      <a:pt x="0" y="66"/>
                      <a:pt x="0" y="6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0"/>
                      <a:pt x="35" y="3"/>
                      <a:pt x="35" y="6"/>
                    </a:cubicBezTo>
                    <a:lnTo>
                      <a:pt x="3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69" name="Freeform 59"/>
              <p:cNvSpPr>
                <a:spLocks/>
              </p:cNvSpPr>
              <p:nvPr/>
            </p:nvSpPr>
            <p:spPr bwMode="auto">
              <a:xfrm>
                <a:off x="3646488" y="4567238"/>
                <a:ext cx="73025" cy="231775"/>
              </a:xfrm>
              <a:custGeom>
                <a:avLst/>
                <a:gdLst>
                  <a:gd name="T0" fmla="*/ 35 w 35"/>
                  <a:gd name="T1" fmla="*/ 103 h 109"/>
                  <a:gd name="T2" fmla="*/ 29 w 35"/>
                  <a:gd name="T3" fmla="*/ 109 h 109"/>
                  <a:gd name="T4" fmla="*/ 5 w 35"/>
                  <a:gd name="T5" fmla="*/ 109 h 109"/>
                  <a:gd name="T6" fmla="*/ 0 w 35"/>
                  <a:gd name="T7" fmla="*/ 103 h 109"/>
                  <a:gd name="T8" fmla="*/ 0 w 35"/>
                  <a:gd name="T9" fmla="*/ 6 h 109"/>
                  <a:gd name="T10" fmla="*/ 5 w 35"/>
                  <a:gd name="T11" fmla="*/ 0 h 109"/>
                  <a:gd name="T12" fmla="*/ 29 w 35"/>
                  <a:gd name="T13" fmla="*/ 0 h 109"/>
                  <a:gd name="T14" fmla="*/ 35 w 35"/>
                  <a:gd name="T15" fmla="*/ 6 h 109"/>
                  <a:gd name="T16" fmla="*/ 35 w 35"/>
                  <a:gd name="T17" fmla="*/ 10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109">
                    <a:moveTo>
                      <a:pt x="35" y="103"/>
                    </a:moveTo>
                    <a:cubicBezTo>
                      <a:pt x="35" y="106"/>
                      <a:pt x="32" y="109"/>
                      <a:pt x="29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2" y="109"/>
                      <a:pt x="0" y="106"/>
                      <a:pt x="0" y="10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0"/>
                      <a:pt x="35" y="3"/>
                      <a:pt x="35" y="6"/>
                    </a:cubicBezTo>
                    <a:lnTo>
                      <a:pt x="35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70" name="Freeform 60"/>
              <p:cNvSpPr>
                <a:spLocks noEditPoints="1"/>
              </p:cNvSpPr>
              <p:nvPr/>
            </p:nvSpPr>
            <p:spPr bwMode="auto">
              <a:xfrm>
                <a:off x="3497263" y="4408488"/>
                <a:ext cx="369888" cy="431800"/>
              </a:xfrm>
              <a:custGeom>
                <a:avLst/>
                <a:gdLst>
                  <a:gd name="T0" fmla="*/ 166 w 174"/>
                  <a:gd name="T1" fmla="*/ 50 h 204"/>
                  <a:gd name="T2" fmla="*/ 113 w 174"/>
                  <a:gd name="T3" fmla="*/ 6 h 204"/>
                  <a:gd name="T4" fmla="*/ 96 w 174"/>
                  <a:gd name="T5" fmla="*/ 0 h 204"/>
                  <a:gd name="T6" fmla="*/ 13 w 174"/>
                  <a:gd name="T7" fmla="*/ 0 h 204"/>
                  <a:gd name="T8" fmla="*/ 0 w 174"/>
                  <a:gd name="T9" fmla="*/ 13 h 204"/>
                  <a:gd name="T10" fmla="*/ 0 w 174"/>
                  <a:gd name="T11" fmla="*/ 191 h 204"/>
                  <a:gd name="T12" fmla="*/ 13 w 174"/>
                  <a:gd name="T13" fmla="*/ 204 h 204"/>
                  <a:gd name="T14" fmla="*/ 161 w 174"/>
                  <a:gd name="T15" fmla="*/ 204 h 204"/>
                  <a:gd name="T16" fmla="*/ 174 w 174"/>
                  <a:gd name="T17" fmla="*/ 191 h 204"/>
                  <a:gd name="T18" fmla="*/ 174 w 174"/>
                  <a:gd name="T19" fmla="*/ 67 h 204"/>
                  <a:gd name="T20" fmla="*/ 166 w 174"/>
                  <a:gd name="T21" fmla="*/ 50 h 204"/>
                  <a:gd name="T22" fmla="*/ 110 w 174"/>
                  <a:gd name="T23" fmla="*/ 20 h 204"/>
                  <a:gd name="T24" fmla="*/ 112 w 174"/>
                  <a:gd name="T25" fmla="*/ 19 h 204"/>
                  <a:gd name="T26" fmla="*/ 154 w 174"/>
                  <a:gd name="T27" fmla="*/ 54 h 204"/>
                  <a:gd name="T28" fmla="*/ 152 w 174"/>
                  <a:gd name="T29" fmla="*/ 57 h 204"/>
                  <a:gd name="T30" fmla="*/ 113 w 174"/>
                  <a:gd name="T31" fmla="*/ 57 h 204"/>
                  <a:gd name="T32" fmla="*/ 110 w 174"/>
                  <a:gd name="T33" fmla="*/ 54 h 204"/>
                  <a:gd name="T34" fmla="*/ 110 w 174"/>
                  <a:gd name="T35" fmla="*/ 20 h 204"/>
                  <a:gd name="T36" fmla="*/ 161 w 174"/>
                  <a:gd name="T37" fmla="*/ 195 h 204"/>
                  <a:gd name="T38" fmla="*/ 12 w 174"/>
                  <a:gd name="T39" fmla="*/ 195 h 204"/>
                  <a:gd name="T40" fmla="*/ 10 w 174"/>
                  <a:gd name="T41" fmla="*/ 192 h 204"/>
                  <a:gd name="T42" fmla="*/ 10 w 174"/>
                  <a:gd name="T43" fmla="*/ 13 h 204"/>
                  <a:gd name="T44" fmla="*/ 13 w 174"/>
                  <a:gd name="T45" fmla="*/ 10 h 204"/>
                  <a:gd name="T46" fmla="*/ 96 w 174"/>
                  <a:gd name="T47" fmla="*/ 10 h 204"/>
                  <a:gd name="T48" fmla="*/ 100 w 174"/>
                  <a:gd name="T49" fmla="*/ 14 h 204"/>
                  <a:gd name="T50" fmla="*/ 100 w 174"/>
                  <a:gd name="T51" fmla="*/ 54 h 204"/>
                  <a:gd name="T52" fmla="*/ 113 w 174"/>
                  <a:gd name="T53" fmla="*/ 67 h 204"/>
                  <a:gd name="T54" fmla="*/ 162 w 174"/>
                  <a:gd name="T55" fmla="*/ 67 h 204"/>
                  <a:gd name="T56" fmla="*/ 164 w 174"/>
                  <a:gd name="T57" fmla="*/ 69 h 204"/>
                  <a:gd name="T58" fmla="*/ 164 w 174"/>
                  <a:gd name="T59" fmla="*/ 191 h 204"/>
                  <a:gd name="T60" fmla="*/ 161 w 174"/>
                  <a:gd name="T61" fmla="*/ 19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4" h="204">
                    <a:moveTo>
                      <a:pt x="166" y="50"/>
                    </a:moveTo>
                    <a:cubicBezTo>
                      <a:pt x="113" y="6"/>
                      <a:pt x="113" y="6"/>
                      <a:pt x="113" y="6"/>
                    </a:cubicBezTo>
                    <a:cubicBezTo>
                      <a:pt x="109" y="3"/>
                      <a:pt x="102" y="0"/>
                      <a:pt x="9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3"/>
                      <a:pt x="0" y="153"/>
                      <a:pt x="0" y="191"/>
                    </a:cubicBezTo>
                    <a:cubicBezTo>
                      <a:pt x="0" y="204"/>
                      <a:pt x="13" y="204"/>
                      <a:pt x="13" y="204"/>
                    </a:cubicBezTo>
                    <a:cubicBezTo>
                      <a:pt x="45" y="204"/>
                      <a:pt x="161" y="204"/>
                      <a:pt x="161" y="204"/>
                    </a:cubicBezTo>
                    <a:cubicBezTo>
                      <a:pt x="168" y="204"/>
                      <a:pt x="174" y="198"/>
                      <a:pt x="174" y="191"/>
                    </a:cubicBezTo>
                    <a:cubicBezTo>
                      <a:pt x="174" y="67"/>
                      <a:pt x="174" y="67"/>
                      <a:pt x="174" y="67"/>
                    </a:cubicBezTo>
                    <a:cubicBezTo>
                      <a:pt x="174" y="61"/>
                      <a:pt x="171" y="53"/>
                      <a:pt x="166" y="50"/>
                    </a:cubicBezTo>
                    <a:close/>
                    <a:moveTo>
                      <a:pt x="110" y="20"/>
                    </a:moveTo>
                    <a:cubicBezTo>
                      <a:pt x="110" y="16"/>
                      <a:pt x="112" y="19"/>
                      <a:pt x="112" y="19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7" y="57"/>
                      <a:pt x="152" y="57"/>
                    </a:cubicBezTo>
                    <a:cubicBezTo>
                      <a:pt x="142" y="57"/>
                      <a:pt x="113" y="57"/>
                      <a:pt x="113" y="57"/>
                    </a:cubicBezTo>
                    <a:cubicBezTo>
                      <a:pt x="111" y="57"/>
                      <a:pt x="110" y="56"/>
                      <a:pt x="110" y="54"/>
                    </a:cubicBezTo>
                    <a:cubicBezTo>
                      <a:pt x="110" y="54"/>
                      <a:pt x="110" y="28"/>
                      <a:pt x="110" y="20"/>
                    </a:cubicBezTo>
                    <a:close/>
                    <a:moveTo>
                      <a:pt x="161" y="195"/>
                    </a:moveTo>
                    <a:cubicBezTo>
                      <a:pt x="161" y="195"/>
                      <a:pt x="42" y="195"/>
                      <a:pt x="12" y="195"/>
                    </a:cubicBezTo>
                    <a:cubicBezTo>
                      <a:pt x="12" y="195"/>
                      <a:pt x="10" y="195"/>
                      <a:pt x="10" y="192"/>
                    </a:cubicBezTo>
                    <a:cubicBezTo>
                      <a:pt x="10" y="156"/>
                      <a:pt x="10" y="13"/>
                      <a:pt x="10" y="13"/>
                    </a:cubicBezTo>
                    <a:cubicBezTo>
                      <a:pt x="10" y="11"/>
                      <a:pt x="11" y="10"/>
                      <a:pt x="13" y="1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100" y="10"/>
                      <a:pt x="100" y="14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61"/>
                      <a:pt x="106" y="67"/>
                      <a:pt x="113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3" y="67"/>
                      <a:pt x="164" y="67"/>
                      <a:pt x="164" y="69"/>
                    </a:cubicBezTo>
                    <a:cubicBezTo>
                      <a:pt x="164" y="70"/>
                      <a:pt x="164" y="191"/>
                      <a:pt x="164" y="191"/>
                    </a:cubicBezTo>
                    <a:cubicBezTo>
                      <a:pt x="164" y="193"/>
                      <a:pt x="163" y="195"/>
                      <a:pt x="161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245FE-69E9-4D66-8272-18BD5620C3F9}"/>
              </a:ext>
            </a:extLst>
          </p:cNvPr>
          <p:cNvGrpSpPr/>
          <p:nvPr/>
        </p:nvGrpSpPr>
        <p:grpSpPr>
          <a:xfrm>
            <a:off x="7020436" y="3003330"/>
            <a:ext cx="4429884" cy="1040142"/>
            <a:chOff x="7386196" y="2942370"/>
            <a:chExt cx="4131501" cy="1040142"/>
          </a:xfrm>
        </p:grpSpPr>
        <p:sp>
          <p:nvSpPr>
            <p:cNvPr id="31" name="Овал 37"/>
            <p:cNvSpPr/>
            <p:nvPr/>
          </p:nvSpPr>
          <p:spPr>
            <a:xfrm>
              <a:off x="7386196" y="2942370"/>
              <a:ext cx="865839" cy="86583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b="1" dirty="0">
                <a:solidFill>
                  <a:srgbClr val="3737DD"/>
                </a:solidFill>
              </a:endParaRPr>
            </a:p>
          </p:txBody>
        </p:sp>
        <p:sp>
          <p:nvSpPr>
            <p:cNvPr id="42" name="Текст 11"/>
            <p:cNvSpPr txBox="1">
              <a:spLocks/>
            </p:cNvSpPr>
            <p:nvPr/>
          </p:nvSpPr>
          <p:spPr>
            <a:xfrm>
              <a:off x="8521984" y="2987791"/>
              <a:ext cx="2995713" cy="3724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ko-KR" sz="14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2. </a:t>
              </a:r>
              <a:r>
                <a:rPr lang="ko-KR" altLang="en-US" sz="14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실시간으로 분석된 데이터를 적재</a:t>
              </a:r>
              <a:endParaRPr lang="en-US" sz="14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43" name="Текст 11"/>
            <p:cNvSpPr txBox="1">
              <a:spLocks/>
            </p:cNvSpPr>
            <p:nvPr/>
          </p:nvSpPr>
          <p:spPr>
            <a:xfrm>
              <a:off x="8521982" y="3451733"/>
              <a:ext cx="2995713" cy="53077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실시간 그래프로 분석된 데이터를 표출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3FC0A1F9-94A2-4BC2-8566-E1752C0EACBC}"/>
                </a:ext>
              </a:extLst>
            </p:cNvPr>
            <p:cNvGrpSpPr/>
            <p:nvPr/>
          </p:nvGrpSpPr>
          <p:grpSpPr>
            <a:xfrm>
              <a:off x="7601354" y="3198895"/>
              <a:ext cx="403465" cy="345827"/>
              <a:chOff x="2025651" y="4484688"/>
              <a:chExt cx="388938" cy="333375"/>
            </a:xfrm>
            <a:solidFill>
              <a:schemeClr val="bg1"/>
            </a:solidFill>
          </p:grpSpPr>
          <p:sp>
            <p:nvSpPr>
              <p:cNvPr id="44" name="Freeform 48">
                <a:extLst>
                  <a:ext uri="{FF2B5EF4-FFF2-40B4-BE49-F238E27FC236}">
                    <a16:creationId xmlns:a16="http://schemas.microsoft.com/office/drawing/2014/main" id="{48B4677F-25FE-41BA-9057-22B0FBB9A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4484688"/>
                <a:ext cx="125413" cy="80963"/>
              </a:xfrm>
              <a:custGeom>
                <a:avLst/>
                <a:gdLst>
                  <a:gd name="T0" fmla="*/ 56 w 59"/>
                  <a:gd name="T1" fmla="*/ 15 h 38"/>
                  <a:gd name="T2" fmla="*/ 46 w 59"/>
                  <a:gd name="T3" fmla="*/ 15 h 38"/>
                  <a:gd name="T4" fmla="*/ 45 w 59"/>
                  <a:gd name="T5" fmla="*/ 13 h 38"/>
                  <a:gd name="T6" fmla="*/ 29 w 59"/>
                  <a:gd name="T7" fmla="*/ 0 h 38"/>
                  <a:gd name="T8" fmla="*/ 13 w 59"/>
                  <a:gd name="T9" fmla="*/ 13 h 38"/>
                  <a:gd name="T10" fmla="*/ 12 w 59"/>
                  <a:gd name="T11" fmla="*/ 15 h 38"/>
                  <a:gd name="T12" fmla="*/ 2 w 59"/>
                  <a:gd name="T13" fmla="*/ 15 h 38"/>
                  <a:gd name="T14" fmla="*/ 0 w 59"/>
                  <a:gd name="T15" fmla="*/ 18 h 38"/>
                  <a:gd name="T16" fmla="*/ 2 w 59"/>
                  <a:gd name="T17" fmla="*/ 36 h 38"/>
                  <a:gd name="T18" fmla="*/ 6 w 59"/>
                  <a:gd name="T19" fmla="*/ 38 h 38"/>
                  <a:gd name="T20" fmla="*/ 53 w 59"/>
                  <a:gd name="T21" fmla="*/ 38 h 38"/>
                  <a:gd name="T22" fmla="*/ 56 w 59"/>
                  <a:gd name="T23" fmla="*/ 36 h 38"/>
                  <a:gd name="T24" fmla="*/ 58 w 59"/>
                  <a:gd name="T25" fmla="*/ 18 h 38"/>
                  <a:gd name="T26" fmla="*/ 56 w 59"/>
                  <a:gd name="T27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38">
                    <a:moveTo>
                      <a:pt x="5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5" y="15"/>
                      <a:pt x="45" y="14"/>
                      <a:pt x="45" y="13"/>
                    </a:cubicBezTo>
                    <a:cubicBezTo>
                      <a:pt x="44" y="6"/>
                      <a:pt x="37" y="0"/>
                      <a:pt x="29" y="0"/>
                    </a:cubicBezTo>
                    <a:cubicBezTo>
                      <a:pt x="21" y="0"/>
                      <a:pt x="15" y="6"/>
                      <a:pt x="13" y="13"/>
                    </a:cubicBezTo>
                    <a:cubicBezTo>
                      <a:pt x="13" y="14"/>
                      <a:pt x="13" y="15"/>
                      <a:pt x="1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7"/>
                      <a:pt x="4" y="38"/>
                      <a:pt x="6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6" y="37"/>
                      <a:pt x="56" y="36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9" y="16"/>
                      <a:pt x="58" y="15"/>
                      <a:pt x="5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45" name="Freeform 49">
                <a:extLst>
                  <a:ext uri="{FF2B5EF4-FFF2-40B4-BE49-F238E27FC236}">
                    <a16:creationId xmlns:a16="http://schemas.microsoft.com/office/drawing/2014/main" id="{0C72CED7-C018-4036-8860-18E785E1F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624388"/>
                <a:ext cx="115888" cy="12700"/>
              </a:xfrm>
              <a:custGeom>
                <a:avLst/>
                <a:gdLst>
                  <a:gd name="T0" fmla="*/ 52 w 55"/>
                  <a:gd name="T1" fmla="*/ 6 h 6"/>
                  <a:gd name="T2" fmla="*/ 3 w 55"/>
                  <a:gd name="T3" fmla="*/ 6 h 6"/>
                  <a:gd name="T4" fmla="*/ 0 w 55"/>
                  <a:gd name="T5" fmla="*/ 3 h 6"/>
                  <a:gd name="T6" fmla="*/ 3 w 55"/>
                  <a:gd name="T7" fmla="*/ 0 h 6"/>
                  <a:gd name="T8" fmla="*/ 52 w 55"/>
                  <a:gd name="T9" fmla="*/ 0 h 6"/>
                  <a:gd name="T10" fmla="*/ 55 w 55"/>
                  <a:gd name="T11" fmla="*/ 3 h 6"/>
                  <a:gd name="T12" fmla="*/ 52 w 5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6">
                    <a:moveTo>
                      <a:pt x="52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5" y="1"/>
                      <a:pt x="55" y="3"/>
                    </a:cubicBezTo>
                    <a:cubicBezTo>
                      <a:pt x="55" y="5"/>
                      <a:pt x="53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id="{C24E4A41-4713-4A62-AA5E-15B3B4C15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675188"/>
                <a:ext cx="115888" cy="12700"/>
              </a:xfrm>
              <a:custGeom>
                <a:avLst/>
                <a:gdLst>
                  <a:gd name="T0" fmla="*/ 52 w 55"/>
                  <a:gd name="T1" fmla="*/ 6 h 6"/>
                  <a:gd name="T2" fmla="*/ 3 w 55"/>
                  <a:gd name="T3" fmla="*/ 6 h 6"/>
                  <a:gd name="T4" fmla="*/ 0 w 55"/>
                  <a:gd name="T5" fmla="*/ 3 h 6"/>
                  <a:gd name="T6" fmla="*/ 3 w 55"/>
                  <a:gd name="T7" fmla="*/ 0 h 6"/>
                  <a:gd name="T8" fmla="*/ 52 w 55"/>
                  <a:gd name="T9" fmla="*/ 0 h 6"/>
                  <a:gd name="T10" fmla="*/ 55 w 55"/>
                  <a:gd name="T11" fmla="*/ 3 h 6"/>
                  <a:gd name="T12" fmla="*/ 52 w 5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6">
                    <a:moveTo>
                      <a:pt x="52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5" y="1"/>
                      <a:pt x="55" y="3"/>
                    </a:cubicBezTo>
                    <a:cubicBezTo>
                      <a:pt x="55" y="4"/>
                      <a:pt x="53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id="{F471A26C-FAC7-43F0-958E-8B7C61D8C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724400"/>
                <a:ext cx="115888" cy="12700"/>
              </a:xfrm>
              <a:custGeom>
                <a:avLst/>
                <a:gdLst>
                  <a:gd name="T0" fmla="*/ 52 w 55"/>
                  <a:gd name="T1" fmla="*/ 6 h 6"/>
                  <a:gd name="T2" fmla="*/ 3 w 55"/>
                  <a:gd name="T3" fmla="*/ 6 h 6"/>
                  <a:gd name="T4" fmla="*/ 0 w 55"/>
                  <a:gd name="T5" fmla="*/ 3 h 6"/>
                  <a:gd name="T6" fmla="*/ 3 w 55"/>
                  <a:gd name="T7" fmla="*/ 0 h 6"/>
                  <a:gd name="T8" fmla="*/ 52 w 55"/>
                  <a:gd name="T9" fmla="*/ 0 h 6"/>
                  <a:gd name="T10" fmla="*/ 55 w 55"/>
                  <a:gd name="T11" fmla="*/ 3 h 6"/>
                  <a:gd name="T12" fmla="*/ 52 w 5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6">
                    <a:moveTo>
                      <a:pt x="52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5" y="2"/>
                      <a:pt x="55" y="3"/>
                    </a:cubicBezTo>
                    <a:cubicBezTo>
                      <a:pt x="55" y="5"/>
                      <a:pt x="53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id="{420747AF-5342-43FC-8BCC-82FBCB29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1" y="4524375"/>
                <a:ext cx="388938" cy="293688"/>
              </a:xfrm>
              <a:custGeom>
                <a:avLst/>
                <a:gdLst>
                  <a:gd name="T0" fmla="*/ 175 w 183"/>
                  <a:gd name="T1" fmla="*/ 0 h 138"/>
                  <a:gd name="T2" fmla="*/ 133 w 183"/>
                  <a:gd name="T3" fmla="*/ 0 h 138"/>
                  <a:gd name="T4" fmla="*/ 131 w 183"/>
                  <a:gd name="T5" fmla="*/ 2 h 138"/>
                  <a:gd name="T6" fmla="*/ 130 w 183"/>
                  <a:gd name="T7" fmla="*/ 11 h 138"/>
                  <a:gd name="T8" fmla="*/ 131 w 183"/>
                  <a:gd name="T9" fmla="*/ 12 h 138"/>
                  <a:gd name="T10" fmla="*/ 164 w 183"/>
                  <a:gd name="T11" fmla="*/ 12 h 138"/>
                  <a:gd name="T12" fmla="*/ 171 w 183"/>
                  <a:gd name="T13" fmla="*/ 20 h 138"/>
                  <a:gd name="T14" fmla="*/ 171 w 183"/>
                  <a:gd name="T15" fmla="*/ 119 h 138"/>
                  <a:gd name="T16" fmla="*/ 164 w 183"/>
                  <a:gd name="T17" fmla="*/ 126 h 138"/>
                  <a:gd name="T18" fmla="*/ 19 w 183"/>
                  <a:gd name="T19" fmla="*/ 126 h 138"/>
                  <a:gd name="T20" fmla="*/ 11 w 183"/>
                  <a:gd name="T21" fmla="*/ 119 h 138"/>
                  <a:gd name="T22" fmla="*/ 11 w 183"/>
                  <a:gd name="T23" fmla="*/ 20 h 138"/>
                  <a:gd name="T24" fmla="*/ 19 w 183"/>
                  <a:gd name="T25" fmla="*/ 12 h 138"/>
                  <a:gd name="T26" fmla="*/ 51 w 183"/>
                  <a:gd name="T27" fmla="*/ 12 h 138"/>
                  <a:gd name="T28" fmla="*/ 52 w 183"/>
                  <a:gd name="T29" fmla="*/ 11 h 138"/>
                  <a:gd name="T30" fmla="*/ 51 w 183"/>
                  <a:gd name="T31" fmla="*/ 2 h 138"/>
                  <a:gd name="T32" fmla="*/ 49 w 183"/>
                  <a:gd name="T33" fmla="*/ 0 h 138"/>
                  <a:gd name="T34" fmla="*/ 7 w 183"/>
                  <a:gd name="T35" fmla="*/ 0 h 138"/>
                  <a:gd name="T36" fmla="*/ 0 w 183"/>
                  <a:gd name="T37" fmla="*/ 8 h 138"/>
                  <a:gd name="T38" fmla="*/ 0 w 183"/>
                  <a:gd name="T39" fmla="*/ 130 h 138"/>
                  <a:gd name="T40" fmla="*/ 7 w 183"/>
                  <a:gd name="T41" fmla="*/ 138 h 138"/>
                  <a:gd name="T42" fmla="*/ 175 w 183"/>
                  <a:gd name="T43" fmla="*/ 138 h 138"/>
                  <a:gd name="T44" fmla="*/ 183 w 183"/>
                  <a:gd name="T45" fmla="*/ 130 h 138"/>
                  <a:gd name="T46" fmla="*/ 183 w 183"/>
                  <a:gd name="T47" fmla="*/ 8 h 138"/>
                  <a:gd name="T48" fmla="*/ 175 w 183"/>
                  <a:gd name="T4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3" h="138">
                    <a:moveTo>
                      <a:pt x="175" y="0"/>
                    </a:moveTo>
                    <a:cubicBezTo>
                      <a:pt x="175" y="0"/>
                      <a:pt x="145" y="0"/>
                      <a:pt x="133" y="0"/>
                    </a:cubicBezTo>
                    <a:cubicBezTo>
                      <a:pt x="131" y="0"/>
                      <a:pt x="131" y="2"/>
                      <a:pt x="131" y="2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2"/>
                      <a:pt x="131" y="12"/>
                    </a:cubicBezTo>
                    <a:cubicBezTo>
                      <a:pt x="140" y="12"/>
                      <a:pt x="164" y="12"/>
                      <a:pt x="164" y="12"/>
                    </a:cubicBezTo>
                    <a:cubicBezTo>
                      <a:pt x="168" y="12"/>
                      <a:pt x="171" y="15"/>
                      <a:pt x="171" y="20"/>
                    </a:cubicBezTo>
                    <a:cubicBezTo>
                      <a:pt x="171" y="119"/>
                      <a:pt x="171" y="119"/>
                      <a:pt x="171" y="119"/>
                    </a:cubicBezTo>
                    <a:cubicBezTo>
                      <a:pt x="171" y="123"/>
                      <a:pt x="168" y="126"/>
                      <a:pt x="164" y="126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5" y="126"/>
                      <a:pt x="11" y="123"/>
                      <a:pt x="11" y="1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5"/>
                      <a:pt x="15" y="12"/>
                      <a:pt x="19" y="12"/>
                    </a:cubicBezTo>
                    <a:cubicBezTo>
                      <a:pt x="19" y="12"/>
                      <a:pt x="42" y="12"/>
                      <a:pt x="51" y="12"/>
                    </a:cubicBezTo>
                    <a:cubicBezTo>
                      <a:pt x="52" y="12"/>
                      <a:pt x="52" y="11"/>
                      <a:pt x="52" y="11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0" y="0"/>
                      <a:pt x="49" y="0"/>
                    </a:cubicBezTo>
                    <a:cubicBezTo>
                      <a:pt x="3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5"/>
                      <a:pt x="3" y="138"/>
                      <a:pt x="7" y="138"/>
                    </a:cubicBezTo>
                    <a:cubicBezTo>
                      <a:pt x="175" y="138"/>
                      <a:pt x="175" y="138"/>
                      <a:pt x="175" y="138"/>
                    </a:cubicBezTo>
                    <a:cubicBezTo>
                      <a:pt x="179" y="138"/>
                      <a:pt x="183" y="135"/>
                      <a:pt x="183" y="130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4"/>
                      <a:pt x="179" y="0"/>
                      <a:pt x="1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49" name="Oval 53">
                <a:extLst>
                  <a:ext uri="{FF2B5EF4-FFF2-40B4-BE49-F238E27FC236}">
                    <a16:creationId xmlns:a16="http://schemas.microsoft.com/office/drawing/2014/main" id="{FE1197B0-2637-43B1-B3C6-442B17FC9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138" y="4603750"/>
                <a:ext cx="63500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  <p:sp>
            <p:nvSpPr>
              <p:cNvPr id="52" name="Freeform 54">
                <a:extLst>
                  <a:ext uri="{FF2B5EF4-FFF2-40B4-BE49-F238E27FC236}">
                    <a16:creationId xmlns:a16="http://schemas.microsoft.com/office/drawing/2014/main" id="{C246A86B-9492-4038-9F30-FA2941231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6" y="4675188"/>
                <a:ext cx="120650" cy="68263"/>
              </a:xfrm>
              <a:custGeom>
                <a:avLst/>
                <a:gdLst>
                  <a:gd name="T0" fmla="*/ 57 w 57"/>
                  <a:gd name="T1" fmla="*/ 31 h 32"/>
                  <a:gd name="T2" fmla="*/ 47 w 57"/>
                  <a:gd name="T3" fmla="*/ 5 h 32"/>
                  <a:gd name="T4" fmla="*/ 41 w 57"/>
                  <a:gd name="T5" fmla="*/ 0 h 32"/>
                  <a:gd name="T6" fmla="*/ 40 w 57"/>
                  <a:gd name="T7" fmla="*/ 0 h 32"/>
                  <a:gd name="T8" fmla="*/ 37 w 57"/>
                  <a:gd name="T9" fmla="*/ 0 h 32"/>
                  <a:gd name="T10" fmla="*/ 20 w 57"/>
                  <a:gd name="T11" fmla="*/ 0 h 32"/>
                  <a:gd name="T12" fmla="*/ 18 w 57"/>
                  <a:gd name="T13" fmla="*/ 0 h 32"/>
                  <a:gd name="T14" fmla="*/ 17 w 57"/>
                  <a:gd name="T15" fmla="*/ 0 h 32"/>
                  <a:gd name="T16" fmla="*/ 11 w 57"/>
                  <a:gd name="T17" fmla="*/ 5 h 32"/>
                  <a:gd name="T18" fmla="*/ 1 w 57"/>
                  <a:gd name="T19" fmla="*/ 31 h 32"/>
                  <a:gd name="T20" fmla="*/ 2 w 57"/>
                  <a:gd name="T21" fmla="*/ 32 h 32"/>
                  <a:gd name="T22" fmla="*/ 56 w 57"/>
                  <a:gd name="T23" fmla="*/ 32 h 32"/>
                  <a:gd name="T24" fmla="*/ 57 w 57"/>
                  <a:gd name="T25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2">
                    <a:moveTo>
                      <a:pt x="57" y="31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47" y="4"/>
                      <a:pt x="45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2" y="0"/>
                      <a:pt x="11" y="4"/>
                      <a:pt x="11" y="5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0" y="32"/>
                      <a:pt x="2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7" y="32"/>
                      <a:pt x="57" y="31"/>
                      <a:pt x="5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000" b="1"/>
              </a:p>
            </p:txBody>
          </p:sp>
        </p:grpSp>
      </p:grp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66053769-034C-4732-8F31-209F898C4346}"/>
              </a:ext>
            </a:extLst>
          </p:cNvPr>
          <p:cNvSpPr txBox="1">
            <a:spLocks/>
          </p:cNvSpPr>
          <p:nvPr/>
        </p:nvSpPr>
        <p:spPr>
          <a:xfrm>
            <a:off x="591822" y="2915370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Web Service</a:t>
            </a: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FCCDBCF-21A5-47D5-985A-5B7D1FDE9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84" y="1167277"/>
            <a:ext cx="2401442" cy="4798678"/>
          </a:xfrm>
          <a:prstGeom prst="rect">
            <a:avLst/>
          </a:prstGeom>
        </p:spPr>
      </p:pic>
      <p:pic>
        <p:nvPicPr>
          <p:cNvPr id="55" name="그림 54" descr="텍스트, 실내, 선반, 다른이(가) 표시된 사진&#10;&#10;자동 생성된 설명">
            <a:extLst>
              <a:ext uri="{FF2B5EF4-FFF2-40B4-BE49-F238E27FC236}">
                <a16:creationId xmlns:a16="http://schemas.microsoft.com/office/drawing/2014/main" id="{BE6FC761-329F-4E68-98EB-F684638D4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01" y="1157117"/>
            <a:ext cx="2446768" cy="4798678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76B95F35-D9A0-47E6-AF74-72FA0341E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79" y="1117424"/>
            <a:ext cx="2445489" cy="487806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ADEE01-DD38-4924-AD1F-E7D5E091E2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37" y="1123643"/>
            <a:ext cx="2483542" cy="4871846"/>
          </a:xfrm>
          <a:prstGeom prst="rect">
            <a:avLst/>
          </a:prstGeom>
        </p:spPr>
      </p:pic>
      <p:pic>
        <p:nvPicPr>
          <p:cNvPr id="58" name="그림 57" descr="지도이(가) 표시된 사진&#10;&#10;자동 생성된 설명">
            <a:extLst>
              <a:ext uri="{FF2B5EF4-FFF2-40B4-BE49-F238E27FC236}">
                <a16:creationId xmlns:a16="http://schemas.microsoft.com/office/drawing/2014/main" id="{6FCB46F9-8C84-4973-B011-399E4E492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6" y="1117423"/>
            <a:ext cx="2498853" cy="4871847"/>
          </a:xfrm>
          <a:prstGeom prst="rect">
            <a:avLst/>
          </a:prstGeom>
        </p:spPr>
      </p:pic>
      <p:pic>
        <p:nvPicPr>
          <p:cNvPr id="59" name="그림 58" descr="테이블이(가) 표시된 사진&#10;&#10;자동 생성된 설명">
            <a:extLst>
              <a:ext uri="{FF2B5EF4-FFF2-40B4-BE49-F238E27FC236}">
                <a16:creationId xmlns:a16="http://schemas.microsoft.com/office/drawing/2014/main" id="{3A9CA37A-7DA0-4D2B-8E94-88A4023413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41" y="1096157"/>
            <a:ext cx="2483403" cy="488080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D9B6AFB-BF2C-4067-90F9-89E38BC2D0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39" y="1109238"/>
            <a:ext cx="2472212" cy="48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17239</TotalTime>
  <Words>628</Words>
  <Application>Microsoft Office PowerPoint</Application>
  <PresentationFormat>와이드스크린</PresentationFormat>
  <Paragraphs>118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Adobe Caslon Pro</vt:lpstr>
      <vt:lpstr>FontAwesome</vt:lpstr>
      <vt:lpstr>Lato</vt:lpstr>
      <vt:lpstr>Linux Libertine</vt:lpstr>
      <vt:lpstr>Nixie</vt:lpstr>
      <vt:lpstr>Pe-icon-7-stroke</vt:lpstr>
      <vt:lpstr>Poppins SemiBold</vt:lpstr>
      <vt:lpstr>맑은 고딕</vt:lpstr>
      <vt:lpstr>Arial</vt:lpstr>
      <vt:lpstr>Calibri</vt:lpstr>
      <vt:lpstr>Calibri Light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임 형민</cp:lastModifiedBy>
  <cp:revision>722</cp:revision>
  <dcterms:created xsi:type="dcterms:W3CDTF">2016-05-17T07:43:39Z</dcterms:created>
  <dcterms:modified xsi:type="dcterms:W3CDTF">2020-12-28T13:20:46Z</dcterms:modified>
</cp:coreProperties>
</file>